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4242" r:id="rId3"/>
  </p:sldMasterIdLst>
  <p:notesMasterIdLst>
    <p:notesMasterId r:id="rId34"/>
  </p:notesMasterIdLst>
  <p:sldIdLst>
    <p:sldId id="336" r:id="rId4"/>
    <p:sldId id="337" r:id="rId5"/>
    <p:sldId id="338" r:id="rId6"/>
    <p:sldId id="339" r:id="rId7"/>
    <p:sldId id="340" r:id="rId8"/>
    <p:sldId id="341" r:id="rId9"/>
    <p:sldId id="262" r:id="rId10"/>
    <p:sldId id="269" r:id="rId11"/>
    <p:sldId id="321" r:id="rId12"/>
    <p:sldId id="322" r:id="rId13"/>
    <p:sldId id="316" r:id="rId14"/>
    <p:sldId id="318" r:id="rId15"/>
    <p:sldId id="334" r:id="rId16"/>
    <p:sldId id="320" r:id="rId17"/>
    <p:sldId id="325" r:id="rId18"/>
    <p:sldId id="329" r:id="rId19"/>
    <p:sldId id="270" r:id="rId20"/>
    <p:sldId id="304" r:id="rId21"/>
    <p:sldId id="281" r:id="rId22"/>
    <p:sldId id="283" r:id="rId23"/>
    <p:sldId id="285" r:id="rId24"/>
    <p:sldId id="306" r:id="rId25"/>
    <p:sldId id="287" r:id="rId26"/>
    <p:sldId id="288" r:id="rId27"/>
    <p:sldId id="314" r:id="rId28"/>
    <p:sldId id="308" r:id="rId29"/>
    <p:sldId id="310" r:id="rId30"/>
    <p:sldId id="328" r:id="rId31"/>
    <p:sldId id="335" r:id="rId32"/>
    <p:sldId id="332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0033"/>
    <a:srgbClr val="001642"/>
    <a:srgbClr val="CC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2" autoAdjust="0"/>
    <p:restoredTop sz="96226" autoAdjust="0"/>
  </p:normalViewPr>
  <p:slideViewPr>
    <p:cSldViewPr snapToGrid="0">
      <p:cViewPr>
        <p:scale>
          <a:sx n="70" d="100"/>
          <a:sy n="70" d="100"/>
        </p:scale>
        <p:origin x="-123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39D5CE5-17A2-4EC4-A8DC-A94D764237F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87086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44B51C1-1979-4D48-9D51-420DB48FC861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CCEC519-A45A-4F8F-A4B6-70DEC727A630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EFDA64A-520B-46F8-9878-70DBC60AC43A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68C4EBB-D012-4DFE-9E2F-4F66B0502DF7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3FF57B-17CE-4CA5-8418-D6F2E951E7F6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09109E-3F7E-4AB9-8411-80C0D71ACEBF}" type="slidenum">
              <a:rPr lang="en-US" altLang="ru-RU" smtClean="0"/>
              <a:pPr/>
              <a:t>24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39B72-8468-4297-A3B7-10012A5BEE7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43CBE-F762-49A1-AC9A-22F6D3214AF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53CE3-E24D-406A-B3B5-1E21B03A99C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7638" cy="1465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9.1.20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C14FB-8057-4CA0-A7AF-F69BBDF22D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A64E1-A21B-4DFD-9CF8-70CBDC4B8F2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19ABD-BA69-42D0-A506-539F5253D13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8CFB5-F4B8-41A1-908B-B49D6E3C69B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B1EA-C5B7-4D24-9EC9-E37F84C404A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1A9D0-C6FB-4631-BAE8-83BBF0FB287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D800A-1698-48EA-9C4D-3B5DF7F105B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2E94B-2699-427D-B423-E5F3BA82A69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806C6-2828-49D7-83B1-33881EF2308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D70D-DABA-4BCB-B9CA-49E5637F3C2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851E1-6871-46AF-A644-C91C30D7D0B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6D341-B80B-4204-A492-AC75B0CADFC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9B067-AA4E-41AC-9078-D529FE846A9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7638" cy="1465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9.1.20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C14FB-8057-4CA0-A7AF-F69BBDF22D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0A64E1-A21B-4DFD-9CF8-70CBDC4B8F25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19ABD-BA69-42D0-A506-539F5253D13F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8CFB5-F4B8-41A1-908B-B49D6E3C69BC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AB1EA-C5B7-4D24-9EC9-E37F84C404A4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1A9D0-C6FB-4631-BAE8-83BBF0FB287E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2D7EA-8DFD-4A80-A8BB-E8072D7B429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D800A-1698-48EA-9C4D-3B5DF7F105B6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2E94B-2699-427D-B423-E5F3BA82A697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D70D-DABA-4BCB-B9CA-49E5637F3C2E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851E1-6871-46AF-A644-C91C30D7D0BE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6D341-B80B-4204-A492-AC75B0CADFC8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9B067-AA4E-41AC-9078-D529FE846A93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7638" cy="1465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9.1.20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C14FB-8057-4CA0-A7AF-F69BBDF22D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5BEA7-3E93-47AD-9AFE-A003B91C3AD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0EC40-D883-403C-90CD-EC441DFC740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36486-455C-4E9C-B1F6-3340A36B9EB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3D80F-5EE6-4093-B30C-3A78D8B8327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83B49-C488-43B3-B45E-37D75A5DCC1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D90CB-1374-4540-A508-EC4CB3E63C9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CB34B8CC-B1E7-4667-8E21-01623741FE4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  <p:sldLayoutId id="214748420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8DDB3D79-7B37-497E-BF67-B103F53E5EA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  <p:sldLayoutId id="214748420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B34B8CC-B1E7-4667-8E21-01623741FE4B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795338" y="785813"/>
            <a:ext cx="7772400" cy="378618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b="1" i="1" dirty="0" smtClean="0">
                <a:solidFill>
                  <a:srgbClr val="FF0000"/>
                </a:solidFill>
                <a:latin typeface="Georgia" pitchFamily="16" charset="0"/>
              </a:rPr>
              <a:t>Формирование функциональной грамотности на уроках </a:t>
            </a:r>
            <a:r>
              <a:rPr lang="ru-RU" altLang="ru-RU" sz="4000" b="1" i="1" dirty="0" err="1" smtClean="0">
                <a:solidFill>
                  <a:srgbClr val="FF0000"/>
                </a:solidFill>
                <a:latin typeface="Georgia" pitchFamily="16" charset="0"/>
              </a:rPr>
              <a:t>естественно-научного</a:t>
            </a:r>
            <a:r>
              <a:rPr lang="ru-RU" altLang="ru-RU" sz="4000" b="1" i="1" dirty="0" smtClean="0">
                <a:solidFill>
                  <a:srgbClr val="FF0000"/>
                </a:solidFill>
                <a:latin typeface="Georgia" pitchFamily="16" charset="0"/>
              </a:rPr>
              <a:t>  цикла ( биология )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633413" y="936625"/>
            <a:ext cx="7789862" cy="326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274638"/>
            <a:ext cx="8553450" cy="5762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Прием «Знаю, хочу узнать, что узнал»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685925"/>
          <a:ext cx="8110539" cy="4359275"/>
        </p:xfrm>
        <a:graphic>
          <a:graphicData uri="http://schemas.openxmlformats.org/drawingml/2006/table">
            <a:tbl>
              <a:tblPr/>
              <a:tblGrid>
                <a:gridCol w="2703513"/>
                <a:gridCol w="2703513"/>
                <a:gridCol w="2703513"/>
              </a:tblGrid>
              <a:tr h="181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я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строении сердца?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хотел бы знать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 строении сердца?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я узнал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нового о строении сердца?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т.д.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746125"/>
          </a:xfrm>
        </p:spPr>
        <p:txBody>
          <a:bodyPr/>
          <a:lstStyle/>
          <a:p>
            <a:pPr algn="ctr"/>
            <a:r>
              <a:rPr lang="ru-RU" alt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Ромашка Блума</a:t>
            </a:r>
            <a:endParaRPr lang="ru-RU" altLang="ru-RU" sz="4000" smtClean="0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 rot="-3665019">
            <a:off x="3706813" y="2205037"/>
            <a:ext cx="3297238" cy="11287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Arial Narrow" pitchFamily="34" charset="0"/>
              </a:rPr>
              <a:t>Простой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вопрос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 rot="-52608">
            <a:off x="4110038" y="3621088"/>
            <a:ext cx="3784600" cy="98266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Arial Narrow" pitchFamily="34" charset="0"/>
              </a:rPr>
              <a:t>Уточняющий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вопрос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 rot="3547392">
            <a:off x="3840163" y="4459287"/>
            <a:ext cx="3086100" cy="1209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Arial Narrow" pitchFamily="34" charset="0"/>
              </a:rPr>
              <a:t>Оценочный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вопрос</a:t>
            </a: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 rot="-3652608">
            <a:off x="2490788" y="4391025"/>
            <a:ext cx="3297237" cy="1128713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altLang="ru-RU">
                <a:latin typeface="Arial Narrow" pitchFamily="34" charset="0"/>
              </a:rPr>
              <a:t>Творческий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вопрос</a:t>
            </a:r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 rot="-52608">
            <a:off x="1465263" y="3656013"/>
            <a:ext cx="3784600" cy="984250"/>
          </a:xfrm>
          <a:prstGeom prst="ellipse">
            <a:avLst/>
          </a:prstGeom>
          <a:solidFill>
            <a:srgbClr val="5F5F5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Arial Narrow" pitchFamily="34" charset="0"/>
              </a:rPr>
              <a:t>Вопрос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интерпретация</a:t>
            </a:r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 rot="3547392">
            <a:off x="2467769" y="2242344"/>
            <a:ext cx="3086100" cy="1204912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Arial Narrow" pitchFamily="34" charset="0"/>
              </a:rPr>
              <a:t>Практический</a:t>
            </a:r>
            <a:br>
              <a:rPr lang="ru-RU" altLang="ru-RU">
                <a:latin typeface="Arial Narrow" pitchFamily="34" charset="0"/>
              </a:rPr>
            </a:br>
            <a:r>
              <a:rPr lang="ru-RU" altLang="ru-RU">
                <a:latin typeface="Arial Narrow" pitchFamily="34" charset="0"/>
              </a:rPr>
              <a:t>вопрос</a:t>
            </a:r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 rot="-184430">
            <a:off x="4143375" y="3686175"/>
            <a:ext cx="1144588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7200">
                <a:latin typeface="Arial Narrow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1068" y="559559"/>
          <a:ext cx="8797358" cy="6359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8679"/>
                <a:gridCol w="4398679"/>
              </a:tblGrid>
              <a:tr h="51889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Вопросы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Примеры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</a:tr>
              <a:tr h="12404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00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Простые вопросы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(фактические вопросы) – требуют знания фактического материала и ориентированы на работу памяти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камер 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сердце?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клапанов в сердце?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называется  самая крупная артерия?  т. д.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9" marB="45719"/>
                </a:tc>
              </a:tr>
              <a:tr h="961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Уточняющие вопросы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«насколько я понял….», «правильно ли я Вас поняла, что…»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Правильно ли я Вас поняла, что митральный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клапан называется еще двухстворчатым?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9" marB="45719"/>
                </a:tc>
              </a:tr>
              <a:tr h="1035741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/>
                      </a:pPr>
                      <a:endParaRPr lang="ru-RU" altLang="ru-RU" sz="2000" b="1" dirty="0" smtClean="0">
                        <a:solidFill>
                          <a:srgbClr val="0099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80000"/>
                        </a:lnSpc>
                        <a:defRPr/>
                      </a:pPr>
                      <a:r>
                        <a:rPr lang="ru-RU" alt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Интерпретирующие вопросы</a:t>
                      </a:r>
                      <a:r>
                        <a:rPr lang="ru-RU" alt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(объясняющие) – побуждая учеников к интерпретации 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Почему кровь в сердце движется в одном направлении? Объясните это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через строение створчатых клапанов.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9" marB="45719"/>
                </a:tc>
              </a:tr>
              <a:tr h="651213">
                <a:tc>
                  <a:txBody>
                    <a:bodyPr/>
                    <a:lstStyle/>
                    <a:p>
                      <a:r>
                        <a:rPr lang="ru-RU" altLang="ru-RU" sz="1800" b="1" dirty="0" smtClean="0">
                          <a:solidFill>
                            <a:srgbClr val="FF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Оценочные вопросы</a:t>
                      </a:r>
                      <a:r>
                        <a:rPr lang="ru-RU" alt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(сравнение) </a:t>
                      </a:r>
                      <a:endParaRPr lang="ru-RU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Сравните стенки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правого и левого желудочков сердца? С чем это связано?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9" marB="45719"/>
                </a:tc>
              </a:tr>
              <a:tr h="120939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Творческие вопросы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(прогноз) – «Как вы думаете, что произойдет дальше…?»</a:t>
                      </a:r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Опираясь на  длительность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этапов сердечного цикла, объясните почему сердце может работать всю жизнь, не останавливаясь и не уставая?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9" marB="45719"/>
                </a:tc>
              </a:tr>
              <a:tr h="74288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Практические вопросы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«Как мы можем…?» «Как поступили бы вы…?»</a:t>
                      </a:r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Сделайте выводы о  достоинствах строения</a:t>
                      </a:r>
                      <a:r>
                        <a:rPr lang="ru-RU" sz="1400" baseline="0" dirty="0" smtClean="0"/>
                        <a:t> сердца, определяющих теплокровность. Аргументируйте.</a:t>
                      </a:r>
                      <a:endParaRPr lang="ru-RU" sz="1400" dirty="0"/>
                    </a:p>
                  </a:txBody>
                  <a:tcPr marL="91438" marR="91438" marT="45719" marB="45719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63" y="0"/>
            <a:ext cx="6316662" cy="491319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Ромашка Блума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5675" y="723900"/>
            <a:ext cx="7273925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5688" y="0"/>
            <a:ext cx="7923212" cy="841375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Прием «Корзина идей, понятий, имен…» </a:t>
            </a:r>
            <a:endParaRPr lang="ru-RU" sz="2800" dirty="0"/>
          </a:p>
        </p:txBody>
      </p:sp>
      <p:pic>
        <p:nvPicPr>
          <p:cNvPr id="14339" name="Picture 29" descr="F:\0002-001-Krylov-Rossija-XIX-vek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bright="-10000" contrast="20000"/>
          </a:blip>
          <a:srcRect r="233" b="16628"/>
          <a:stretch>
            <a:fillRect/>
          </a:stretch>
        </p:blipFill>
        <p:spPr bwMode="auto">
          <a:xfrm>
            <a:off x="1458913" y="1660525"/>
            <a:ext cx="581025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26"/>
          <p:cNvSpPr txBox="1">
            <a:spLocks noChangeArrowheads="1"/>
          </p:cNvSpPr>
          <p:nvPr/>
        </p:nvSpPr>
        <p:spPr bwMode="auto">
          <a:xfrm>
            <a:off x="2079625" y="1114425"/>
            <a:ext cx="1609725" cy="311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Сердце</a:t>
            </a:r>
          </a:p>
        </p:txBody>
      </p:sp>
      <p:sp>
        <p:nvSpPr>
          <p:cNvPr id="14341" name="Text Box 25"/>
          <p:cNvSpPr txBox="1">
            <a:spLocks noChangeArrowheads="1"/>
          </p:cNvSpPr>
          <p:nvPr/>
        </p:nvSpPr>
        <p:spPr bwMode="auto">
          <a:xfrm>
            <a:off x="2071688" y="1639888"/>
            <a:ext cx="1830387" cy="311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Строение сердца</a:t>
            </a:r>
          </a:p>
        </p:txBody>
      </p:sp>
      <p:sp>
        <p:nvSpPr>
          <p:cNvPr id="14342" name="Text Box 24"/>
          <p:cNvSpPr txBox="1">
            <a:spLocks noChangeArrowheads="1"/>
          </p:cNvSpPr>
          <p:nvPr/>
        </p:nvSpPr>
        <p:spPr bwMode="auto">
          <a:xfrm>
            <a:off x="4246563" y="1085850"/>
            <a:ext cx="1757362" cy="327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altLang="ru-RU" sz="12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14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Работа сердца</a:t>
            </a:r>
          </a:p>
        </p:txBody>
      </p:sp>
      <p:sp>
        <p:nvSpPr>
          <p:cNvPr id="14343" name="Text Box 23"/>
          <p:cNvSpPr txBox="1">
            <a:spLocks noChangeArrowheads="1"/>
          </p:cNvSpPr>
          <p:nvPr/>
        </p:nvSpPr>
        <p:spPr bwMode="auto">
          <a:xfrm>
            <a:off x="641350" y="2182813"/>
            <a:ext cx="1860550" cy="328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стенки сердца </a:t>
            </a:r>
          </a:p>
        </p:txBody>
      </p:sp>
      <p:sp>
        <p:nvSpPr>
          <p:cNvPr id="14344" name="Text Box 22"/>
          <p:cNvSpPr txBox="1">
            <a:spLocks noChangeArrowheads="1"/>
          </p:cNvSpPr>
          <p:nvPr/>
        </p:nvSpPr>
        <p:spPr bwMode="auto">
          <a:xfrm>
            <a:off x="3381375" y="2184400"/>
            <a:ext cx="1325563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камеры </a:t>
            </a:r>
          </a:p>
        </p:txBody>
      </p:sp>
      <p:sp>
        <p:nvSpPr>
          <p:cNvPr id="14345" name="Text Box 21"/>
          <p:cNvSpPr txBox="1">
            <a:spLocks noChangeArrowheads="1"/>
          </p:cNvSpPr>
          <p:nvPr/>
        </p:nvSpPr>
        <p:spPr bwMode="auto">
          <a:xfrm>
            <a:off x="1239838" y="2894013"/>
            <a:ext cx="1244600" cy="322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клапаны</a:t>
            </a:r>
          </a:p>
        </p:txBody>
      </p:sp>
      <p:sp>
        <p:nvSpPr>
          <p:cNvPr id="14346" name="Text Box 18"/>
          <p:cNvSpPr txBox="1">
            <a:spLocks noChangeArrowheads="1"/>
          </p:cNvSpPr>
          <p:nvPr/>
        </p:nvSpPr>
        <p:spPr bwMode="auto">
          <a:xfrm>
            <a:off x="3213100" y="2801938"/>
            <a:ext cx="1400175" cy="490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кровеносные сосуды</a:t>
            </a:r>
          </a:p>
        </p:txBody>
      </p:sp>
      <p:sp>
        <p:nvSpPr>
          <p:cNvPr id="14347" name="Text Box 17"/>
          <p:cNvSpPr txBox="1">
            <a:spLocks noChangeArrowheads="1"/>
          </p:cNvSpPr>
          <p:nvPr/>
        </p:nvSpPr>
        <p:spPr bwMode="auto">
          <a:xfrm>
            <a:off x="7431088" y="2687638"/>
            <a:ext cx="1377950" cy="603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20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общее расслабление сердца</a:t>
            </a:r>
            <a:endParaRPr lang="ru-RU" altLang="ru-RU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8" name="Text Box 16"/>
          <p:cNvSpPr txBox="1">
            <a:spLocks noChangeArrowheads="1"/>
          </p:cNvSpPr>
          <p:nvPr/>
        </p:nvSpPr>
        <p:spPr bwMode="auto">
          <a:xfrm>
            <a:off x="5170488" y="2855913"/>
            <a:ext cx="1735137" cy="4079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200">
                <a:solidFill>
                  <a:srgbClr val="CC0099"/>
                </a:solidFill>
                <a:cs typeface="Times New Roman" pitchFamily="18" charset="0"/>
              </a:rPr>
              <a:t>сокращение желудочков</a:t>
            </a:r>
            <a:endParaRPr lang="ru-RU" altLang="ru-RU">
              <a:solidFill>
                <a:srgbClr val="CC0099"/>
              </a:solidFill>
            </a:endParaRPr>
          </a:p>
        </p:txBody>
      </p:sp>
      <p:sp>
        <p:nvSpPr>
          <p:cNvPr id="14349" name="Text Box 20"/>
          <p:cNvSpPr txBox="1">
            <a:spLocks noChangeArrowheads="1"/>
          </p:cNvSpPr>
          <p:nvPr/>
        </p:nvSpPr>
        <p:spPr bwMode="auto">
          <a:xfrm>
            <a:off x="5873750" y="2193925"/>
            <a:ext cx="1433513" cy="420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20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Сокращение предсердий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 rot="16200000">
            <a:off x="5669757" y="727869"/>
            <a:ext cx="341312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"/>
          <a:lstStyle/>
          <a:p>
            <a:pPr eaLnBrk="0" hangingPunct="0">
              <a:defRPr/>
            </a:pPr>
            <a:r>
              <a:rPr lang="ru-RU" altLang="ru-RU" sz="1400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Сердечный цикл -0,8 сек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 descr="C:\Users\Гайни\Desktop\скачанные файл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6850" y="5445125"/>
            <a:ext cx="1606550" cy="1198563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025" y="123825"/>
            <a:ext cx="8442325" cy="6810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«Что это?» или «Черный ящик»</a:t>
            </a:r>
            <a:endParaRPr lang="ru-RU" b="1" dirty="0">
              <a:solidFill>
                <a:srgbClr val="0016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3" descr="C:\Users\Гайни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4275" y="5272088"/>
            <a:ext cx="1452563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19075" y="1009650"/>
            <a:ext cx="8440738" cy="553878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24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каком органе идет речь?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Располагается в грудной полости.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одностороннее движение крови по сосудам, выполняя функцию «насоса» в организме.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органа у взрослого человека 300 гр.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3 слоя: перикард, миокард и эндокард.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4 камер: 2 предсердий и 2 желудочков.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предсердиями и желудочками располагаются створчатые клапаны: в правой части сердца – трехстворчатый клапан, а </a:t>
            </a:r>
            <a:r>
              <a:rPr lang="ru-RU" sz="2400" kern="0" dirty="0" err="1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влевой</a:t>
            </a: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 –митральный клапан.</a:t>
            </a:r>
          </a:p>
          <a:p>
            <a:pPr>
              <a:defRPr/>
            </a:pPr>
            <a:r>
              <a:rPr lang="ru-RU" sz="2400" kern="0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желудочками и сосудами располагаются  полулунные клапаны и т. д.</a:t>
            </a:r>
          </a:p>
          <a:p>
            <a:pPr>
              <a:defRPr/>
            </a:pPr>
            <a:endParaRPr lang="ru-RU" kern="0" dirty="0" smtClean="0">
              <a:solidFill>
                <a:srgbClr val="0016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BONSAI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/>
          </a:blip>
          <a:stretch>
            <a:fillRect/>
          </a:stretch>
        </p:blipFill>
        <p:spPr>
          <a:xfrm>
            <a:off x="2831196" y="2674938"/>
            <a:ext cx="3489546" cy="3451225"/>
          </a:xfrm>
          <a:solidFill>
            <a:schemeClr val="bg1"/>
          </a:solidFill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 rot="-271972">
            <a:off x="3097213" y="1081088"/>
            <a:ext cx="889000" cy="2778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курение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 rot="922147">
            <a:off x="1292225" y="3830638"/>
            <a:ext cx="1000125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холестерин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 rot="1631084">
            <a:off x="4783138" y="422275"/>
            <a:ext cx="923925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алкоголь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 rot="362346">
            <a:off x="1895475" y="3311525"/>
            <a:ext cx="1044575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Лишний вес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 rot="-5400000">
            <a:off x="3628231" y="4795044"/>
            <a:ext cx="2828925" cy="52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сердечно- сосудистых </a:t>
            </a:r>
          </a:p>
          <a:p>
            <a:pPr algn="ctr"/>
            <a:r>
              <a:rPr lang="ru-RU" altLang="ru-RU"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заболеваний?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 rot="2237555">
            <a:off x="2730500" y="4560888"/>
            <a:ext cx="1458913" cy="522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Не правильное питание</a:t>
            </a:r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 rot="2083696">
            <a:off x="4302125" y="1306513"/>
            <a:ext cx="1579563" cy="2778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Вредные привычки</a:t>
            </a:r>
          </a:p>
        </p:txBody>
      </p:sp>
      <p:sp>
        <p:nvSpPr>
          <p:cNvPr id="16394" name="Text Box 15"/>
          <p:cNvSpPr txBox="1">
            <a:spLocks noChangeArrowheads="1"/>
          </p:cNvSpPr>
          <p:nvPr/>
        </p:nvSpPr>
        <p:spPr bwMode="auto">
          <a:xfrm rot="-289635">
            <a:off x="2425700" y="2568575"/>
            <a:ext cx="2068513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вредные пищевые добавки</a:t>
            </a:r>
          </a:p>
        </p:txBody>
      </p:sp>
      <p:sp>
        <p:nvSpPr>
          <p:cNvPr id="16395" name="Text Box 13"/>
          <p:cNvSpPr txBox="1">
            <a:spLocks noChangeArrowheads="1"/>
          </p:cNvSpPr>
          <p:nvPr/>
        </p:nvSpPr>
        <p:spPr bwMode="auto">
          <a:xfrm rot="-347402">
            <a:off x="4779963" y="3022600"/>
            <a:ext cx="1822450" cy="2778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не занимаются спортом</a:t>
            </a:r>
          </a:p>
        </p:txBody>
      </p:sp>
      <p:sp>
        <p:nvSpPr>
          <p:cNvPr id="16396" name="Text Box 9"/>
          <p:cNvSpPr txBox="1">
            <a:spLocks noChangeArrowheads="1"/>
          </p:cNvSpPr>
          <p:nvPr/>
        </p:nvSpPr>
        <p:spPr bwMode="auto">
          <a:xfrm rot="1631084">
            <a:off x="6926263" y="4033838"/>
            <a:ext cx="1379537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гиподинамия</a:t>
            </a:r>
          </a:p>
        </p:txBody>
      </p:sp>
      <p:sp>
        <p:nvSpPr>
          <p:cNvPr id="16397" name="Text Box 9"/>
          <p:cNvSpPr txBox="1">
            <a:spLocks noChangeArrowheads="1"/>
          </p:cNvSpPr>
          <p:nvPr/>
        </p:nvSpPr>
        <p:spPr bwMode="auto">
          <a:xfrm rot="1631084">
            <a:off x="5983288" y="3898900"/>
            <a:ext cx="1258887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Лишний вес</a:t>
            </a:r>
          </a:p>
        </p:txBody>
      </p:sp>
      <p:sp>
        <p:nvSpPr>
          <p:cNvPr id="2" name="TextBox 1"/>
          <p:cNvSpPr txBox="1"/>
          <p:nvPr/>
        </p:nvSpPr>
        <p:spPr>
          <a:xfrm rot="18575552">
            <a:off x="-686593" y="1515268"/>
            <a:ext cx="44577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предсказаний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4638" y="274638"/>
            <a:ext cx="8869362" cy="4667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Приемы, используемые на </a:t>
            </a: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стадии осмысления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0" y="712788"/>
            <a:ext cx="8815388" cy="6035675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Приёмы, работающие с таблицами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таблица ПМИ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таблица ЗХУ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таблица-синтез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сводная таблица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концептуальная таблица 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таблица "Что? Где? Когда? Почему?«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Чтение с остановками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altLang="ru-RU" sz="1600" b="1" dirty="0" err="1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(пометки на полях)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«Бортовой журнал» (заполнение таблицы, состоящей из двух столбцов: известная информация, новая информация)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«Сюжетная таблица» 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«Сводная таблица»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«Тонкие и толстые вопросы».  Ромашка вопросов (ромашка </a:t>
            </a:r>
            <a:r>
              <a:rPr lang="ru-RU" altLang="ru-RU" sz="1600" b="1" dirty="0" err="1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altLang="ru-RU" sz="1600" b="1" dirty="0" err="1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Зиг-заг</a:t>
            </a: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«Мое мнение»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«Мозговой штурм»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altLang="ru-RU" sz="1600" b="1" dirty="0" err="1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«Понятийное колесо»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«Что? Где? Когда?» (заполнение таблицы из трех столбцов: что?, где?, когда?)</a:t>
            </a:r>
          </a:p>
          <a:p>
            <a:r>
              <a:rPr lang="ru-RU" altLang="ru-RU" sz="16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«Мудрые совы»</a:t>
            </a:r>
          </a:p>
          <a:p>
            <a:pPr eaLnBrk="1" hangingPunct="1"/>
            <a:endParaRPr lang="ru-RU" altLang="ru-RU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7438" y="119063"/>
            <a:ext cx="6913562" cy="60325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 Инсерт»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(чтение с пометками)</a:t>
            </a:r>
            <a:endParaRPr lang="ru-RU" sz="28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11163" y="1006475"/>
          <a:ext cx="8331200" cy="5608638"/>
        </p:xfrm>
        <a:graphic>
          <a:graphicData uri="http://schemas.openxmlformats.org/drawingml/2006/table">
            <a:tbl>
              <a:tblPr/>
              <a:tblGrid>
                <a:gridCol w="1649412"/>
                <a:gridCol w="2636838"/>
                <a:gridCol w="2276475"/>
                <a:gridCol w="1768475"/>
              </a:tblGrid>
              <a:tr h="2560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(информация,  которая    уже известна ученикам)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(является для учеников новым и интересным)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(противоречит их представлению)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(ученики хотят получить по   этой информации  более подробные сведения)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Сердце работает циклично, каждый цикл делится на фазы.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Сердечный цикл длится 0,8 секунд и  состоит из трех фаз: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-сокращение предсердий – 0,1 сек.,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-сокращение желудочков -0,3 сек.,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-общее расслабление сердца – 0,4 сек.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Сердце работает  всю жизнь, не останавливаясь. Почему оно не устает?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работает сердце во время сна, если мозг отдыхает?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Автоматия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сердца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795338" y="301625"/>
            <a:ext cx="8224837" cy="493713"/>
          </a:xfrm>
        </p:spPr>
        <p:txBody>
          <a:bodyPr/>
          <a:lstStyle/>
          <a:p>
            <a:pPr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«Концептуальная таблица»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0663" y="1441450"/>
          <a:ext cx="8655051" cy="5249865"/>
        </p:xfrm>
        <a:graphic>
          <a:graphicData uri="http://schemas.openxmlformats.org/drawingml/2006/table">
            <a:tbl>
              <a:tblPr/>
              <a:tblGrid>
                <a:gridCol w="2885017"/>
                <a:gridCol w="2885017"/>
                <a:gridCol w="2885017"/>
              </a:tblGrid>
              <a:tr h="379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4003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левая половина сердца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4003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Линии сравнения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4003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Правая половина сердца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1.Из каких камер состоит?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 Из каких  слоев состоят стенки  сердца?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3.Толщина стенок сердца?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4.Какие клапаны располагаются в данном отделе?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5.Какой круг кровообращения  начинается  в желудочке?</a:t>
                      </a: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280">
                <a:tc>
                  <a:txBody>
                    <a:bodyPr/>
                    <a:lstStyle/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Какой круг кровообращения приносит кровь в предсердие?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93" name="Прямоугольник 4"/>
          <p:cNvSpPr>
            <a:spLocks noChangeArrowheads="1"/>
          </p:cNvSpPr>
          <p:nvPr/>
        </p:nvSpPr>
        <p:spPr bwMode="auto">
          <a:xfrm>
            <a:off x="258763" y="795338"/>
            <a:ext cx="838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i="1">
                <a:solidFill>
                  <a:srgbClr val="000000"/>
                </a:solidFill>
                <a:cs typeface="Times New Roman" pitchFamily="18" charset="0"/>
              </a:rPr>
              <a:t>Тема « Строение сердца»</a:t>
            </a:r>
            <a:endParaRPr lang="ru-RU" altLang="ru-RU">
              <a:solidFill>
                <a:srgbClr val="000000"/>
              </a:solidFill>
            </a:endParaRPr>
          </a:p>
          <a:p>
            <a:pPr eaLnBrk="0" hangingPunct="0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Сравните строение левой и правой половин сердца.</a:t>
            </a: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1473200" y="4375150"/>
            <a:ext cx="7315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buFont typeface="Wingdings" pitchFamily="2" charset="2"/>
              <a:buNone/>
              <a:defRPr/>
            </a:pPr>
            <a:r>
              <a:rPr lang="ru-RU" altLang="ru-RU" sz="2400" kern="0" dirty="0">
                <a:latin typeface="Times New Roman" pitchFamily="18" charset="0"/>
                <a:cs typeface="+mn-cs"/>
              </a:rPr>
              <a:t> 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Font typeface="Wingdings" pitchFamily="2" charset="2"/>
              <a:buNone/>
              <a:defRPr/>
            </a:pPr>
            <a:r>
              <a:rPr lang="ru-RU" altLang="ru-RU" sz="2400" kern="0" dirty="0">
                <a:latin typeface="Times New Roman" pitchFamily="18" charset="0"/>
                <a:cs typeface="+mn-cs"/>
              </a:rPr>
              <a:t>       </a:t>
            </a:r>
          </a:p>
        </p:txBody>
      </p:sp>
      <p:sp>
        <p:nvSpPr>
          <p:cNvPr id="4099" name="Заголовок 4"/>
          <p:cNvSpPr>
            <a:spLocks noGrp="1"/>
          </p:cNvSpPr>
          <p:nvPr>
            <p:ph type="ctrTitle"/>
          </p:nvPr>
        </p:nvSpPr>
        <p:spPr>
          <a:xfrm>
            <a:off x="873125" y="314325"/>
            <a:ext cx="7439025" cy="61001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Times New Roman" pitchFamily="16" charset="0"/>
                <a:cs typeface="Times New Roman" pitchFamily="16" charset="0"/>
              </a:rPr>
              <a:t>Функциональная грамотность – </a:t>
            </a:r>
            <a:r>
              <a:rPr lang="ru-RU" sz="4000" dirty="0" smtClean="0">
                <a:latin typeface="Times New Roman" pitchFamily="16" charset="0"/>
                <a:cs typeface="Times New Roman" pitchFamily="16" charset="0"/>
              </a:rPr>
              <a:t>рассматривается как способность личности использовать все постоянно приобретаемые в жизни знания, умения и навыки для решения жизненных задач в различных сферах человеческой деятельности</a:t>
            </a:r>
            <a:br>
              <a:rPr lang="ru-RU" sz="4000" dirty="0" smtClean="0">
                <a:latin typeface="Times New Roman" pitchFamily="16" charset="0"/>
                <a:cs typeface="Times New Roman" pitchFamily="16" charset="0"/>
              </a:rPr>
            </a:br>
            <a:endParaRPr lang="ru-RU" sz="4000" dirty="0" smtClean="0"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Толстые и тонкие вопросы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457200" y="812800"/>
            <a:ext cx="4040188" cy="412750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толстые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8138" y="1204913"/>
            <a:ext cx="4040187" cy="22796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Дайте объяснение, почему…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-почему вы думаете, что…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-почему вы считаете, что..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-в чем разница…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-предположите, что будет, если…</a:t>
            </a:r>
          </a:p>
          <a:p>
            <a:pPr>
              <a:buFontTx/>
              <a:buChar char="-"/>
              <a:defRPr/>
            </a:pPr>
            <a:endParaRPr lang="ru-RU" dirty="0"/>
          </a:p>
        </p:txBody>
      </p:sp>
      <p:sp>
        <p:nvSpPr>
          <p:cNvPr id="28677" name="Текст 4"/>
          <p:cNvSpPr>
            <a:spLocks noGrp="1"/>
          </p:cNvSpPr>
          <p:nvPr>
            <p:ph type="body" sz="quarter" idx="3"/>
          </p:nvPr>
        </p:nvSpPr>
        <p:spPr>
          <a:xfrm>
            <a:off x="4727575" y="958850"/>
            <a:ext cx="4041775" cy="376238"/>
          </a:xfrm>
        </p:spPr>
        <p:txBody>
          <a:bodyPr/>
          <a:lstStyle/>
          <a:p>
            <a:pPr>
              <a:defRPr/>
            </a:pPr>
            <a:r>
              <a:rPr lang="ru-RU" altLang="ru-RU" b="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54563" y="1276350"/>
            <a:ext cx="4041775" cy="22717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Кто…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что… 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когда… 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сколько… 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как называется… 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согласны ли вы..</a:t>
            </a:r>
          </a:p>
          <a:p>
            <a:pPr>
              <a:buFontTx/>
              <a:buNone/>
              <a:defRPr/>
            </a:pPr>
            <a:endParaRPr lang="ru-RU" sz="28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0988" y="3890963"/>
          <a:ext cx="8578850" cy="2355850"/>
        </p:xfrm>
        <a:graphic>
          <a:graphicData uri="http://schemas.openxmlformats.org/drawingml/2006/table">
            <a:tbl>
              <a:tblPr/>
              <a:tblGrid>
                <a:gridCol w="4289425"/>
                <a:gridCol w="42894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«Толстые» вопросы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«Тонкие» вопросы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4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-Объясните, почему кровь течет в одном направлении?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-Как регулируется сердечный цикл в период сна человека?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-Какую фазу называют систолой  сердца?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-Какую фазу называют диастолой сердца?</a:t>
                      </a:r>
                    </a:p>
                  </a:txBody>
                  <a:tcPr marL="66812" marR="668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731838" y="274638"/>
            <a:ext cx="7981950" cy="639762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«Контур – символ»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«Сердце»</a:t>
            </a:r>
            <a:endParaRPr lang="ru-RU" altLang="ru-RU" sz="1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21508" name="Picture 6" descr="C:\Documents and Settings\Администратор\Рабочий стол\iCAQC7S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913" y="1871663"/>
            <a:ext cx="2570162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658813" y="2762250"/>
            <a:ext cx="1682750" cy="5381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0" name="Прямоугольник 10"/>
          <p:cNvSpPr>
            <a:spLocks noChangeArrowheads="1"/>
          </p:cNvSpPr>
          <p:nvPr/>
        </p:nvSpPr>
        <p:spPr bwMode="auto">
          <a:xfrm>
            <a:off x="590550" y="3910013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1" name="Прямоугольник 11"/>
          <p:cNvSpPr>
            <a:spLocks noChangeArrowheads="1"/>
          </p:cNvSpPr>
          <p:nvPr/>
        </p:nvSpPr>
        <p:spPr bwMode="auto">
          <a:xfrm>
            <a:off x="487363" y="5022850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2" name="Прямоугольник 12"/>
          <p:cNvSpPr>
            <a:spLocks noChangeArrowheads="1"/>
          </p:cNvSpPr>
          <p:nvPr/>
        </p:nvSpPr>
        <p:spPr bwMode="auto">
          <a:xfrm>
            <a:off x="6702425" y="1673225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3" name="Прямоугольник 13"/>
          <p:cNvSpPr>
            <a:spLocks noChangeArrowheads="1"/>
          </p:cNvSpPr>
          <p:nvPr/>
        </p:nvSpPr>
        <p:spPr bwMode="auto">
          <a:xfrm>
            <a:off x="6735763" y="2776538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4" name="Прямоугольник 14"/>
          <p:cNvSpPr>
            <a:spLocks noChangeArrowheads="1"/>
          </p:cNvSpPr>
          <p:nvPr/>
        </p:nvSpPr>
        <p:spPr bwMode="auto">
          <a:xfrm>
            <a:off x="6705600" y="3833813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5" name="Прямоугольник 15"/>
          <p:cNvSpPr>
            <a:spLocks noChangeArrowheads="1"/>
          </p:cNvSpPr>
          <p:nvPr/>
        </p:nvSpPr>
        <p:spPr bwMode="auto">
          <a:xfrm>
            <a:off x="6537325" y="5056188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6" name="Прямоугольник 16"/>
          <p:cNvSpPr>
            <a:spLocks noChangeArrowheads="1"/>
          </p:cNvSpPr>
          <p:nvPr/>
        </p:nvSpPr>
        <p:spPr bwMode="auto">
          <a:xfrm>
            <a:off x="4240213" y="5940425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7" name="Прямоугольник 17"/>
          <p:cNvSpPr>
            <a:spLocks noChangeArrowheads="1"/>
          </p:cNvSpPr>
          <p:nvPr/>
        </p:nvSpPr>
        <p:spPr bwMode="auto">
          <a:xfrm>
            <a:off x="1576388" y="5873750"/>
            <a:ext cx="1681162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1518" name="Прямоугольник 18"/>
          <p:cNvSpPr>
            <a:spLocks noChangeArrowheads="1"/>
          </p:cNvSpPr>
          <p:nvPr/>
        </p:nvSpPr>
        <p:spPr bwMode="auto">
          <a:xfrm>
            <a:off x="673100" y="1550988"/>
            <a:ext cx="1682750" cy="5397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cxnSp>
        <p:nvCxnSpPr>
          <p:cNvPr id="21519" name="Прямая со стрелкой 22"/>
          <p:cNvCxnSpPr>
            <a:cxnSpLocks noChangeShapeType="1"/>
          </p:cNvCxnSpPr>
          <p:nvPr/>
        </p:nvCxnSpPr>
        <p:spPr bwMode="auto">
          <a:xfrm>
            <a:off x="2614613" y="1855788"/>
            <a:ext cx="1089025" cy="530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0" name="Прямая со стрелкой 24"/>
          <p:cNvCxnSpPr>
            <a:cxnSpLocks noChangeShapeType="1"/>
          </p:cNvCxnSpPr>
          <p:nvPr/>
        </p:nvCxnSpPr>
        <p:spPr bwMode="auto">
          <a:xfrm>
            <a:off x="2405063" y="3081338"/>
            <a:ext cx="1965325" cy="768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1" name="Прямая со стрелкой 26"/>
          <p:cNvCxnSpPr>
            <a:cxnSpLocks noChangeShapeType="1"/>
          </p:cNvCxnSpPr>
          <p:nvPr/>
        </p:nvCxnSpPr>
        <p:spPr bwMode="auto">
          <a:xfrm flipV="1">
            <a:off x="2286000" y="4187825"/>
            <a:ext cx="1947863" cy="1920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2" name="Прямая со стрелкой 28"/>
          <p:cNvCxnSpPr>
            <a:cxnSpLocks noChangeShapeType="1"/>
          </p:cNvCxnSpPr>
          <p:nvPr/>
        </p:nvCxnSpPr>
        <p:spPr bwMode="auto">
          <a:xfrm flipV="1">
            <a:off x="2185988" y="4635500"/>
            <a:ext cx="2349500" cy="8143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3" name="Прямая со стрелкой 32"/>
          <p:cNvCxnSpPr>
            <a:cxnSpLocks noChangeShapeType="1"/>
            <a:stCxn id="21517" idx="3"/>
          </p:cNvCxnSpPr>
          <p:nvPr/>
        </p:nvCxnSpPr>
        <p:spPr bwMode="auto">
          <a:xfrm flipV="1">
            <a:off x="3257550" y="5038725"/>
            <a:ext cx="665163" cy="1104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4" name="Прямая со стрелкой 37"/>
          <p:cNvCxnSpPr>
            <a:cxnSpLocks noChangeShapeType="1"/>
          </p:cNvCxnSpPr>
          <p:nvPr/>
        </p:nvCxnSpPr>
        <p:spPr bwMode="auto">
          <a:xfrm rot="10800000" flipV="1">
            <a:off x="5211763" y="1984375"/>
            <a:ext cx="1371600" cy="411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5" name="Прямая со стрелкой 39"/>
          <p:cNvCxnSpPr>
            <a:cxnSpLocks noChangeShapeType="1"/>
          </p:cNvCxnSpPr>
          <p:nvPr/>
        </p:nvCxnSpPr>
        <p:spPr bwMode="auto">
          <a:xfrm rot="10800000">
            <a:off x="5248275" y="3027363"/>
            <a:ext cx="139065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6" name="Прямая со стрелкой 41"/>
          <p:cNvCxnSpPr>
            <a:cxnSpLocks noChangeShapeType="1"/>
          </p:cNvCxnSpPr>
          <p:nvPr/>
        </p:nvCxnSpPr>
        <p:spPr bwMode="auto">
          <a:xfrm rot="10800000">
            <a:off x="5403850" y="3529013"/>
            <a:ext cx="1225550" cy="4667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7" name="Прямая со стрелкой 43"/>
          <p:cNvCxnSpPr>
            <a:cxnSpLocks noChangeShapeType="1"/>
          </p:cNvCxnSpPr>
          <p:nvPr/>
        </p:nvCxnSpPr>
        <p:spPr bwMode="auto">
          <a:xfrm rot="10800000">
            <a:off x="4973638" y="3913188"/>
            <a:ext cx="1500187" cy="1143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8" name="Прямая со стрелкой 48"/>
          <p:cNvCxnSpPr>
            <a:cxnSpLocks noChangeShapeType="1"/>
          </p:cNvCxnSpPr>
          <p:nvPr/>
        </p:nvCxnSpPr>
        <p:spPr bwMode="auto">
          <a:xfrm rot="5400000" flipH="1" flipV="1">
            <a:off x="4434681" y="5193507"/>
            <a:ext cx="1344613" cy="63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82563"/>
            <a:ext cx="6316663" cy="6223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«Контур – символ»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«Млекопитающие»</a:t>
            </a:r>
            <a:endParaRPr lang="ru-RU" sz="1800" i="1" dirty="0"/>
          </a:p>
        </p:txBody>
      </p:sp>
      <p:pic>
        <p:nvPicPr>
          <p:cNvPr id="22531" name="Picture 2" descr="http://im2-tub-ru.yandex.net/i?id=491efd27f254b5570bf432047667024a-10-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188" y="1703388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im2-tub-ru.yandex.net/i?id=928950f2287e0ce51329d776b9443d8c-24-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2988" y="1765300"/>
            <a:ext cx="1550987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http://im0-tub-ru.yandex.net/i?id=5708e9fc9a398c285cb2249efbe5b341-87-1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9713" y="1782763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http://im1-tub-ru.yandex.net/i?id=eaeab3303f990660031ce568e7979413-02-1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2450" y="1739900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http://im2-tub-ru.yandex.net/i?id=a3fc69c946e6fb2ffb7ab67276dba94d-99-14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2650" y="1746250"/>
            <a:ext cx="153511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2" descr="http://im2-tub-ru.yandex.net/i?id=a0a7e648cda3c51a3fbcae51ea59f812-32-14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1638" y="3976688"/>
            <a:ext cx="1428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4" descr="http://im0-tub-ru.yandex.net/i?id=8ce3f554db60888a6f1d7d222a895313-76-14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4863" y="4002088"/>
            <a:ext cx="17018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6" descr="http://im2-tub-ru.yandex.net/i?id=512770103b91df95ee54feaf89d11456-123-14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30650" y="4021138"/>
            <a:ext cx="1546225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8" descr="http://im2-tub-ru.yandex.net/i?id=052fbe1b9433df6bc75d615cd4361b44-69-14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86425" y="4005263"/>
            <a:ext cx="153670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20" descr="http://im1-tub-ru.yandex.net/i?id=607c55aeb70cb3f916b92d04783a0cce-23-14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42188" y="3989388"/>
            <a:ext cx="164941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Прямоугольник 13"/>
          <p:cNvSpPr>
            <a:spLocks noChangeArrowheads="1"/>
          </p:cNvSpPr>
          <p:nvPr/>
        </p:nvSpPr>
        <p:spPr bwMode="auto">
          <a:xfrm>
            <a:off x="219075" y="777875"/>
            <a:ext cx="85963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/>
              <a:t>Впишите в пустые поля под каждым рисунком – поясняющую надпись; что (или кто) на изображении. В чем связь и отличие всех рисунков? </a:t>
            </a:r>
          </a:p>
        </p:txBody>
      </p:sp>
      <p:sp>
        <p:nvSpPr>
          <p:cNvPr id="22542" name="Прямоугольник 14"/>
          <p:cNvSpPr>
            <a:spLocks noChangeArrowheads="1"/>
          </p:cNvSpPr>
          <p:nvPr/>
        </p:nvSpPr>
        <p:spPr bwMode="auto">
          <a:xfrm>
            <a:off x="566738" y="3035300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3" name="Прямоугольник 15"/>
          <p:cNvSpPr>
            <a:spLocks noChangeArrowheads="1"/>
          </p:cNvSpPr>
          <p:nvPr/>
        </p:nvSpPr>
        <p:spPr bwMode="auto">
          <a:xfrm>
            <a:off x="2265363" y="3024188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4" name="Прямоугольник 16"/>
          <p:cNvSpPr>
            <a:spLocks noChangeArrowheads="1"/>
          </p:cNvSpPr>
          <p:nvPr/>
        </p:nvSpPr>
        <p:spPr bwMode="auto">
          <a:xfrm>
            <a:off x="4044950" y="3021013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5" name="Прямоугольник 17"/>
          <p:cNvSpPr>
            <a:spLocks noChangeArrowheads="1"/>
          </p:cNvSpPr>
          <p:nvPr/>
        </p:nvSpPr>
        <p:spPr bwMode="auto">
          <a:xfrm>
            <a:off x="5688013" y="2998788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6" name="Прямоугольник 18"/>
          <p:cNvSpPr>
            <a:spLocks noChangeArrowheads="1"/>
          </p:cNvSpPr>
          <p:nvPr/>
        </p:nvSpPr>
        <p:spPr bwMode="auto">
          <a:xfrm>
            <a:off x="7358063" y="2968625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7" name="Прямоугольник 19"/>
          <p:cNvSpPr>
            <a:spLocks noChangeArrowheads="1"/>
          </p:cNvSpPr>
          <p:nvPr/>
        </p:nvSpPr>
        <p:spPr bwMode="auto">
          <a:xfrm>
            <a:off x="460375" y="5462588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8" name="Прямоугольник 20"/>
          <p:cNvSpPr>
            <a:spLocks noChangeArrowheads="1"/>
          </p:cNvSpPr>
          <p:nvPr/>
        </p:nvSpPr>
        <p:spPr bwMode="auto">
          <a:xfrm>
            <a:off x="2305050" y="5486400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49" name="Прямоугольник 21"/>
          <p:cNvSpPr>
            <a:spLocks noChangeArrowheads="1"/>
          </p:cNvSpPr>
          <p:nvPr/>
        </p:nvSpPr>
        <p:spPr bwMode="auto">
          <a:xfrm>
            <a:off x="4075113" y="5456238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50" name="Прямоугольник 22"/>
          <p:cNvSpPr>
            <a:spLocks noChangeArrowheads="1"/>
          </p:cNvSpPr>
          <p:nvPr/>
        </p:nvSpPr>
        <p:spPr bwMode="auto">
          <a:xfrm>
            <a:off x="5818188" y="5426075"/>
            <a:ext cx="1363662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51" name="Прямоугольник 23"/>
          <p:cNvSpPr>
            <a:spLocks noChangeArrowheads="1"/>
          </p:cNvSpPr>
          <p:nvPr/>
        </p:nvSpPr>
        <p:spPr bwMode="auto">
          <a:xfrm>
            <a:off x="7507288" y="5403850"/>
            <a:ext cx="136207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22552" name="Прямоугольник 24"/>
          <p:cNvSpPr>
            <a:spLocks noChangeArrowheads="1"/>
          </p:cNvSpPr>
          <p:nvPr/>
        </p:nvSpPr>
        <p:spPr bwMode="auto">
          <a:xfrm>
            <a:off x="417513" y="6132513"/>
            <a:ext cx="8442325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82563" y="1539875"/>
            <a:ext cx="86423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Пример №1: Расположи  по порядку отделы большого круга кровообращения: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800080"/>
                </a:solidFill>
              </a:rPr>
              <a:t>Левый желудочек – аорта – артерии – </a:t>
            </a:r>
            <a:r>
              <a:rPr lang="ru-RU" altLang="ru-RU" u="sng" smtClean="0">
                <a:solidFill>
                  <a:srgbClr val="CC0099"/>
                </a:solidFill>
              </a:rPr>
              <a:t>вены  - нижняя и верхняя полые вены - капилляры  - венулы- </a:t>
            </a:r>
            <a:r>
              <a:rPr lang="ru-RU" altLang="ru-RU" smtClean="0">
                <a:solidFill>
                  <a:srgbClr val="800080"/>
                </a:solidFill>
              </a:rPr>
              <a:t>правое предсердие.</a:t>
            </a:r>
          </a:p>
          <a:p>
            <a:pPr eaLnBrk="1" hangingPunct="1">
              <a:buFontTx/>
              <a:buNone/>
            </a:pPr>
            <a:endParaRPr lang="ru-RU" alt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alt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Пример №2: Расположи  по порядку отделы малого круга кровообращения: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800080"/>
                </a:solidFill>
              </a:rPr>
              <a:t>Правый желудочек – легочная артерия – </a:t>
            </a:r>
            <a:r>
              <a:rPr lang="ru-RU" altLang="ru-RU" u="sng" smtClean="0">
                <a:solidFill>
                  <a:srgbClr val="CC0099"/>
                </a:solidFill>
              </a:rPr>
              <a:t>легочные вены- капиллярная сеть легких</a:t>
            </a:r>
            <a:r>
              <a:rPr lang="ru-RU" altLang="ru-RU" smtClean="0">
                <a:solidFill>
                  <a:srgbClr val="CC0099"/>
                </a:solidFill>
              </a:rPr>
              <a:t> </a:t>
            </a:r>
            <a:r>
              <a:rPr lang="ru-RU" altLang="ru-RU" smtClean="0">
                <a:solidFill>
                  <a:srgbClr val="800080"/>
                </a:solidFill>
              </a:rPr>
              <a:t>– левое предсердие.</a:t>
            </a:r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8613" y="220663"/>
            <a:ext cx="8815387" cy="12763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«Почини цепочку»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Круги кровообращения.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11125" y="1252538"/>
            <a:ext cx="8909050" cy="49831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b="1" u="sng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Найти «лишний  орган» и дать объяснение выбору.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 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Надпочечники, поджелудочная железа, вилочковая железа, гипофиз (поджелудочная железа –железа смешанной секреции, остальные – внутренней секреции);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 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Легкие, трахеи, бронхиолы, альвеолы, гортань, капилляры (капилляры относятся к кровеносной системе, а остальные к дыхательной);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 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Левый желудочек, аорта, артерии, капилляры, нижняя и верхняя полые вены, легочные вены (легочные вены –сосуды малого круга кровообращения, остальные- из большого круга кровообращения);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 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Молоточек,  наковальня, стремечко, полукружные каналы (полукружные каналы расположены во внутреннем ухе, а три слуховые косточки в среднем ухе);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Данный прием можно использовать при изучении любых тем. 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универсален.</a:t>
            </a:r>
          </a:p>
        </p:txBody>
      </p:sp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884363" y="258763"/>
            <a:ext cx="6316662" cy="5000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«Найди лишнее»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49275" y="128588"/>
            <a:ext cx="8594725" cy="4476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Приемы, используемые на </a:t>
            </a: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стадии рефлексии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0" y="512763"/>
            <a:ext cx="8832850" cy="60975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Резюме (Я понял(а), что…).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Шесть шляп мышления; 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Возврат к ключевым словам;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Письмо по кругу;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 виды дискуссий;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Написание  творческих работ;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Исследование по отдельным вопросам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Эссе</a:t>
            </a:r>
          </a:p>
          <a:p>
            <a:pPr>
              <a:defRPr/>
            </a:pPr>
            <a:r>
              <a:rPr lang="ru-RU" sz="2000" b="1" dirty="0" err="1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2000" b="1" dirty="0" smtClean="0">
              <a:solidFill>
                <a:srgbClr val="0016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Бортовой журнал</a:t>
            </a:r>
          </a:p>
          <a:p>
            <a:pPr>
              <a:defRPr/>
            </a:pPr>
            <a:r>
              <a:rPr lang="ru-RU" sz="2000" b="1" dirty="0" err="1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Двухчастный</a:t>
            </a:r>
            <a:r>
              <a:rPr 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дневник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Трёхчастный дневник</a:t>
            </a:r>
          </a:p>
          <a:p>
            <a:pPr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Рефлексивный экран вопросов</a:t>
            </a:r>
          </a:p>
          <a:p>
            <a:pPr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Сформулируйте 3 вопроса по сегодняшней теме</a:t>
            </a:r>
          </a:p>
          <a:p>
            <a:pPr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Можете ли вы добавить что-то новое к своим прежним мнениям (прием «Мое мнение»)</a:t>
            </a:r>
          </a:p>
          <a:p>
            <a:pPr>
              <a:defRPr/>
            </a:pPr>
            <a:r>
              <a:rPr lang="ru-RU" altLang="ru-RU" sz="2000" b="1" dirty="0" smtClean="0">
                <a:solidFill>
                  <a:srgbClr val="001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нового вы узнали на уроке </a:t>
            </a:r>
          </a:p>
          <a:p>
            <a:pPr>
              <a:defRPr/>
            </a:pPr>
            <a:endParaRPr lang="ru-RU" sz="1600" b="1" dirty="0" smtClean="0">
              <a:solidFill>
                <a:srgbClr val="0016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4175" y="841375"/>
            <a:ext cx="8636000" cy="5284788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ru-RU" sz="1800" b="1" i="1" dirty="0" smtClean="0"/>
          </a:p>
          <a:p>
            <a:pPr algn="ctr">
              <a:buFontTx/>
              <a:buNone/>
              <a:defRPr/>
            </a:pPr>
            <a:r>
              <a:rPr lang="ru-RU" sz="1800" b="1" i="1" dirty="0" smtClean="0">
                <a:solidFill>
                  <a:srgbClr val="660033"/>
                </a:solidFill>
              </a:rPr>
              <a:t>Тема: Зрительный анализатор. Строение глаза.</a:t>
            </a:r>
            <a:endParaRPr lang="ru-RU" sz="1800" i="1" dirty="0" smtClean="0">
              <a:solidFill>
                <a:srgbClr val="660033"/>
              </a:solidFill>
            </a:endParaRPr>
          </a:p>
          <a:p>
            <a:pPr algn="ctr">
              <a:buFontTx/>
              <a:buNone/>
              <a:defRPr/>
            </a:pPr>
            <a:endParaRPr lang="ru-RU" sz="2800" b="1" i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Глаза</a:t>
            </a:r>
            <a:endParaRPr lang="ru-RU" sz="28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Красивые, лучезарные</a:t>
            </a:r>
            <a:endParaRPr lang="ru-RU" sz="28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Воспринимают, преломляют, различают </a:t>
            </a:r>
            <a:endParaRPr lang="ru-RU" sz="28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Зрение - бесценное богатство человека</a:t>
            </a:r>
            <a:endParaRPr lang="ru-RU" sz="28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Очи</a:t>
            </a:r>
            <a:endParaRPr lang="ru-RU" sz="28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852613" y="0"/>
            <a:ext cx="6316662" cy="785813"/>
          </a:xfrm>
        </p:spPr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altLang="ru-RU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1060450" y="374650"/>
            <a:ext cx="7662863" cy="439738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Прием «Письмо в будущее». 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Рафт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 smtClean="0"/>
          </a:p>
        </p:txBody>
      </p:sp>
      <p:sp>
        <p:nvSpPr>
          <p:cNvPr id="276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038" y="1116013"/>
            <a:ext cx="8723312" cy="1752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Прием «Письмо в будущее» или </a:t>
            </a:r>
            <a:r>
              <a:rPr lang="ru-RU" alt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Рафт</a:t>
            </a:r>
            <a:endParaRPr lang="ru-RU" altLang="ru-RU" b="1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позволяет учащимся проанализировать весь учебный материал, который был предложен в ходе изучения темы и сделать соответствующие выводы.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Заканчивая урок по теме « Заболевания сердечно – сосудистой системы», предлагаю учащимся проанализировав прошедший урок, написать письмо своему будущему ребенку о том, что он должен знать, что делать, как себя вести, чтобы снизить риск сердечно – сосудистых заболеваний у себя и будущих потомков.</a:t>
            </a:r>
          </a:p>
          <a:p>
            <a:r>
              <a:rPr lang="ru-RU" altLang="ru-RU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Можно менять «персонажи», т.е. менять автора и адресата, а также стиль изложения и суть, т.е. идею.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0" y="4367213"/>
            <a:ext cx="8856663" cy="955675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ru-RU" i="1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238" y="274638"/>
            <a:ext cx="8897937" cy="2946400"/>
          </a:xfrm>
        </p:spPr>
        <p:txBody>
          <a:bodyPr/>
          <a:lstStyle/>
          <a:p>
            <a:pPr algn="just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Эссе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группа работает по написанию эссе по теме или от имени кого то, например лесного жителя или больного человека.</a:t>
            </a:r>
            <a:endParaRPr lang="ru-RU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992" y="1651379"/>
            <a:ext cx="8051184" cy="44747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 предмет формирует личность, а учитель своей деятельностью.</a:t>
            </a:r>
          </a:p>
          <a:p>
            <a:r>
              <a:rPr lang="ru-RU" dirty="0" smtClean="0"/>
              <a:t>Не жалейте времени на воспитание активности ребенка.</a:t>
            </a:r>
          </a:p>
          <a:p>
            <a:r>
              <a:rPr lang="ru-RU" dirty="0" smtClean="0"/>
              <a:t>Чаще используйте вопрос «Почему?». Чтобы мыслили  причинно.</a:t>
            </a:r>
          </a:p>
          <a:p>
            <a:r>
              <a:rPr lang="ru-RU" dirty="0" smtClean="0"/>
              <a:t>Знает не тот, кто умеет пересказывать, а тот , кто использует на практике.</a:t>
            </a:r>
          </a:p>
          <a:p>
            <a:r>
              <a:rPr lang="ru-RU" dirty="0" smtClean="0"/>
              <a:t>Чаще практикуйте творческие задания.</a:t>
            </a:r>
          </a:p>
          <a:p>
            <a:r>
              <a:rPr lang="ru-RU" dirty="0" smtClean="0"/>
              <a:t>Объясняйте детям, что каждый найдет свое место в жизни, если научится всему необходимому.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79" y="274638"/>
            <a:ext cx="7368796" cy="912717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, которые мне нравятся: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3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06363" y="144463"/>
            <a:ext cx="8821737" cy="575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solidFill>
                  <a:srgbClr val="000000"/>
                </a:solidFill>
              </a:rPr>
              <a:t>«Функционально </a:t>
            </a:r>
            <a:r>
              <a:rPr lang="ru-RU" altLang="ru-RU" sz="2000" dirty="0" err="1">
                <a:solidFill>
                  <a:srgbClr val="000000"/>
                </a:solidFill>
              </a:rPr>
              <a:t>грамотныи</a:t>
            </a:r>
            <a:r>
              <a:rPr lang="ru-RU" altLang="ru-RU" sz="2000" dirty="0">
                <a:solidFill>
                  <a:srgbClr val="000000"/>
                </a:solidFill>
              </a:rPr>
              <a:t>̆ человек — это человек, </a:t>
            </a:r>
            <a:r>
              <a:rPr lang="ru-RU" altLang="ru-RU" sz="2000" dirty="0" err="1">
                <a:solidFill>
                  <a:srgbClr val="000000"/>
                </a:solidFill>
              </a:rPr>
              <a:t>которыи</a:t>
            </a:r>
            <a:r>
              <a:rPr lang="ru-RU" altLang="ru-RU" sz="2000" dirty="0">
                <a:solidFill>
                  <a:srgbClr val="000000"/>
                </a:solidFill>
              </a:rPr>
              <a:t>̆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</a:t>
            </a:r>
            <a:r>
              <a:rPr lang="ru-RU" altLang="ru-RU" sz="2000" dirty="0" err="1">
                <a:solidFill>
                  <a:srgbClr val="000000"/>
                </a:solidFill>
              </a:rPr>
              <a:t>человеческои</a:t>
            </a:r>
            <a:r>
              <a:rPr lang="ru-RU" altLang="ru-RU" sz="2000" dirty="0">
                <a:solidFill>
                  <a:srgbClr val="000000"/>
                </a:solidFill>
              </a:rPr>
              <a:t>̆ деятельности, общения и социальных отношений» 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 dirty="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 dirty="0">
              <a:solidFill>
                <a:srgbClr val="000000"/>
              </a:solidFill>
            </a:endParaRP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2232025"/>
            <a:ext cx="8135938" cy="345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Администратор\Рабочий стол\6899074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200" y="790575"/>
            <a:ext cx="5445125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246063" y="0"/>
            <a:ext cx="8897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i="1" dirty="0">
                <a:latin typeface="Times New Roman" pitchFamily="18" charset="0"/>
                <a:cs typeface="Times New Roman" pitchFamily="18" charset="0"/>
              </a:rPr>
              <a:t>Спасибо всем Вам </a:t>
            </a:r>
          </a:p>
          <a:p>
            <a:pPr algn="ctr"/>
            <a:r>
              <a:rPr lang="ru-RU" altLang="ru-RU" sz="3600" i="1" dirty="0"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  <p:sp>
        <p:nvSpPr>
          <p:cNvPr id="29700" name="Прямоугольник 2"/>
          <p:cNvSpPr>
            <a:spLocks noChangeArrowheads="1"/>
          </p:cNvSpPr>
          <p:nvPr/>
        </p:nvSpPr>
        <p:spPr bwMode="auto">
          <a:xfrm>
            <a:off x="246063" y="5926138"/>
            <a:ext cx="8775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Успехов Вам !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144463" y="287338"/>
            <a:ext cx="8856662" cy="590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444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b="0" dirty="0">
                <a:solidFill>
                  <a:srgbClr val="FFFFFF"/>
                </a:solidFill>
              </a:rPr>
              <a:t>Естественнонаучная грамотность </a:t>
            </a:r>
            <a:r>
              <a:rPr lang="ru-RU" altLang="ru-RU" sz="2200" dirty="0">
                <a:solidFill>
                  <a:srgbClr val="000000"/>
                </a:solidFill>
              </a:rPr>
              <a:t>– способность человека осваивать и использовать </a:t>
            </a:r>
            <a:r>
              <a:rPr lang="ru-RU" altLang="ru-RU" sz="2200" dirty="0" err="1">
                <a:solidFill>
                  <a:srgbClr val="000000"/>
                </a:solidFill>
              </a:rPr>
              <a:t>естественно-научные</a:t>
            </a:r>
            <a:r>
              <a:rPr lang="ru-RU" altLang="ru-RU" sz="2200" dirty="0">
                <a:solidFill>
                  <a:srgbClr val="000000"/>
                </a:solidFill>
              </a:rPr>
              <a:t> знания для распознания и постановки вопросов, для освоения новых знаний, для объяснения естественнонаучных явлений и формулирования основанных на научных доказательствах выводов в связи с </a:t>
            </a:r>
            <a:r>
              <a:rPr lang="ru-RU" altLang="ru-RU" sz="2200" dirty="0" err="1">
                <a:solidFill>
                  <a:srgbClr val="000000"/>
                </a:solidFill>
              </a:rPr>
              <a:t>естественно-научной</a:t>
            </a:r>
            <a:r>
              <a:rPr lang="ru-RU" altLang="ru-RU" sz="2200" dirty="0">
                <a:solidFill>
                  <a:srgbClr val="000000"/>
                </a:solidFill>
              </a:rPr>
              <a:t> проблематикой</a:t>
            </a:r>
            <a:r>
              <a:rPr lang="ru-RU" altLang="ru-RU" sz="2200" dirty="0" smtClean="0">
                <a:solidFill>
                  <a:srgbClr val="000000"/>
                </a:solidFill>
              </a:rPr>
              <a:t>;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200" dirty="0" smtClean="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 smtClean="0">
                <a:solidFill>
                  <a:srgbClr val="000000"/>
                </a:solidFill>
              </a:rPr>
              <a:t> </a:t>
            </a:r>
            <a:endParaRPr lang="ru-RU" altLang="ru-RU" sz="2200" dirty="0">
              <a:solidFill>
                <a:srgbClr val="000000"/>
              </a:solidFill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cs typeface="Times New Roman" pitchFamily="16" charset="0"/>
              </a:rPr>
              <a:t>Естественнонаучные знания и умения в школе формируются при изучении предметов естественнонаучного цикла: физики (с элементами астрономии), биологии, химии, географии.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44463" y="215900"/>
            <a:ext cx="8928100" cy="6335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60120" rIns="90000" bIns="45000"/>
          <a:lstStyle>
            <a:lvl1pPr marL="215900" indent="-21272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ru-RU" altLang="ru-RU" sz="2400" dirty="0" smtClean="0">
                <a:latin typeface="Georgia" pitchFamily="16" charset="0"/>
              </a:rPr>
              <a:t>Естественнонаучная грамотность включает в себя следующие компоненты:</a:t>
            </a:r>
          </a:p>
          <a:p>
            <a:pPr marL="212725" indent="-209550"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"/>
              <a:defRPr/>
            </a:pPr>
            <a:r>
              <a:rPr lang="ru-RU" altLang="ru-RU" sz="2400" dirty="0" smtClean="0">
                <a:latin typeface="Georgia" pitchFamily="16" charset="0"/>
              </a:rPr>
              <a:t>«</a:t>
            </a:r>
            <a:r>
              <a:rPr lang="ru-RU" altLang="ru-RU" sz="2400" dirty="0" err="1" smtClean="0">
                <a:latin typeface="Georgia" pitchFamily="16" charset="0"/>
              </a:rPr>
              <a:t>Общепредметные</a:t>
            </a:r>
            <a:r>
              <a:rPr lang="ru-RU" altLang="ru-RU" sz="2400" dirty="0" smtClean="0">
                <a:latin typeface="Georgia" pitchFamily="16" charset="0"/>
              </a:rPr>
              <a:t>» (</a:t>
            </a:r>
            <a:r>
              <a:rPr lang="ru-RU" altLang="ru-RU" sz="2400" dirty="0" err="1" smtClean="0">
                <a:latin typeface="Georgia" pitchFamily="16" charset="0"/>
              </a:rPr>
              <a:t>общеучебные</a:t>
            </a:r>
            <a:r>
              <a:rPr lang="ru-RU" altLang="ru-RU" sz="2400" dirty="0" smtClean="0">
                <a:latin typeface="Georgia" pitchFamily="16" charset="0"/>
              </a:rPr>
              <a:t>) умения, навыки, формируемые в рамках естественнонаучных предметов.</a:t>
            </a:r>
          </a:p>
          <a:p>
            <a:pPr marL="212725" indent="-209550"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"/>
              <a:defRPr/>
            </a:pPr>
            <a:r>
              <a:rPr lang="ru-RU" altLang="ru-RU" sz="2400" dirty="0" smtClean="0">
                <a:latin typeface="Georgia" pitchFamily="16" charset="0"/>
              </a:rPr>
              <a:t>Естественнонаучные понятия и ситуации, в которых используются естественнонаучные знания.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defRPr/>
            </a:pPr>
            <a:endParaRPr lang="ru-RU" altLang="ru-RU" sz="2400" dirty="0" smtClean="0">
              <a:latin typeface="Georgia" pitchFamily="16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87338" y="3534770"/>
            <a:ext cx="8496300" cy="25120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9040" rIns="90000" bIns="45000"/>
          <a:lstStyle/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latin typeface="Georgia" pitchFamily="16" charset="0"/>
              </a:rPr>
              <a:t>Естественнонаучно-грамотный человек должен обладать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latin typeface="Georgia" pitchFamily="16" charset="0"/>
              </a:rPr>
              <a:t>следующими компетентностями: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latin typeface="Georgia" pitchFamily="16" charset="0"/>
              </a:rPr>
              <a:t>•научно объяснять явления,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latin typeface="Georgia" pitchFamily="16" charset="0"/>
              </a:rPr>
              <a:t>•оценивать и планировать научные исследования,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dirty="0">
                <a:solidFill>
                  <a:srgbClr val="000000"/>
                </a:solidFill>
                <a:latin typeface="Georgia" pitchFamily="16" charset="0"/>
              </a:rPr>
              <a:t>•научно интерпретировать данные и доказательства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200" dirty="0">
              <a:solidFill>
                <a:srgbClr val="000000"/>
              </a:solidFill>
              <a:latin typeface="Georgia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4715" y="532261"/>
            <a:ext cx="8297839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Главная задача современной школы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детей учиться и критически мыслить.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процесс соотнесения внешней информации с имеющимися у человека знаниями,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выработка решений о том, что можно принять, что необходимо дополнить, а что отвергнуть.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Критическое мышление учит активно действовать и помогает понять,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надо поступать в соответствии с полученной информацией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2888" y="538163"/>
            <a:ext cx="8470900" cy="715962"/>
          </a:xfrm>
          <a:prstGeom prst="rect">
            <a:avLst/>
          </a:prstGeom>
          <a:solidFill>
            <a:srgbClr val="FDFDD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00164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Структура технологии урока</a:t>
            </a:r>
          </a:p>
        </p:txBody>
      </p:sp>
      <p:graphicFrame>
        <p:nvGraphicFramePr>
          <p:cNvPr id="5" name="Group 33"/>
          <p:cNvGraphicFramePr>
            <a:graphicFrameLocks/>
          </p:cNvGraphicFramePr>
          <p:nvPr/>
        </p:nvGraphicFramePr>
        <p:xfrm>
          <a:off x="234950" y="1404938"/>
          <a:ext cx="8756650" cy="5106987"/>
        </p:xfrm>
        <a:graphic>
          <a:graphicData uri="http://schemas.openxmlformats.org/drawingml/2006/table">
            <a:tbl>
              <a:tblPr/>
              <a:tblGrid>
                <a:gridCol w="3495758"/>
                <a:gridCol w="2630446"/>
                <a:gridCol w="2630446"/>
              </a:tblGrid>
              <a:tr h="9220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«Вызов»</a:t>
                      </a:r>
                    </a:p>
                  </a:txBody>
                  <a:tcPr marL="91446" marR="91446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«Осмысление содержания»</a:t>
                      </a:r>
                    </a:p>
                  </a:txBody>
                  <a:tcPr marL="91446" marR="91446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«Рефлексия»</a:t>
                      </a:r>
                    </a:p>
                  </a:txBody>
                  <a:tcPr marL="91446" marR="91446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84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активизация имеющихся знаний;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пробуждение интереса к получению новой информации;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постановка учеником собственных целей обучения</a:t>
                      </a:r>
                    </a:p>
                  </a:txBody>
                  <a:tcPr marL="91446" marR="91446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получение новой информации;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корректировка учеником поставленных целей обучения</a:t>
                      </a:r>
                    </a:p>
                  </a:txBody>
                  <a:tcPr marL="91446" marR="91446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размышление, рождение нового знания;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постановка учеником новых целей обучения (на перспективу)</a:t>
                      </a:r>
                    </a:p>
                  </a:txBody>
                  <a:tcPr marL="91446" marR="91446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DD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0675" y="182563"/>
            <a:ext cx="8823325" cy="4206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 используемые на </a:t>
            </a: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стадии вызова</a:t>
            </a: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85800"/>
            <a:ext cx="8824913" cy="6016625"/>
          </a:xfrm>
        </p:spPr>
        <p:txBody>
          <a:bodyPr>
            <a:normAutofit fontScale="2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«Верное или неверное утверждение» (в форме игры «крестики –нолики»)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«Верите ли вы, что …?»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Проблемные вопросы;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«Толстые и тонкие» вопросы;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Рассказ-предположение по ключевым словам;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Перепутанные логические цепочки;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Кластер предположений (на стадии рефлексии вносим изменения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Таблицы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Корзина идей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Покопаемся в памяти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Ассоциация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Инструкции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Игра-упражнение «Веер»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«Поясните цитату»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«Вы согласны с этим высказыванием?»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«Как бы вы прокомментировали….»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«З-Х-У» («знаю-хочу узнать - узнал»)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8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Прием «Что это…» (своеобразный «черный ящик»)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4900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 smtClean="0">
              <a:solidFill>
                <a:srgbClr val="001642"/>
              </a:solidFill>
            </a:endParaRPr>
          </a:p>
          <a:p>
            <a:pPr marL="624078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endParaRPr lang="ru-RU" dirty="0" smtClean="0"/>
          </a:p>
          <a:p>
            <a:pPr marL="624078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endParaRPr lang="ru-RU" dirty="0" smtClean="0"/>
          </a:p>
          <a:p>
            <a:pPr marL="624078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7" name="Oval 21"/>
          <p:cNvSpPr>
            <a:spLocks noChangeArrowheads="1"/>
          </p:cNvSpPr>
          <p:nvPr/>
        </p:nvSpPr>
        <p:spPr bwMode="auto">
          <a:xfrm>
            <a:off x="3619500" y="2560638"/>
            <a:ext cx="1857375" cy="1123950"/>
          </a:xfrm>
          <a:prstGeom prst="ellipse">
            <a:avLst/>
          </a:prstGeom>
          <a:solidFill>
            <a:srgbClr val="99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1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Сердце</a:t>
            </a:r>
          </a:p>
        </p:txBody>
      </p:sp>
      <p:sp>
        <p:nvSpPr>
          <p:cNvPr id="9219" name="Oval 20"/>
          <p:cNvSpPr>
            <a:spLocks noChangeArrowheads="1"/>
          </p:cNvSpPr>
          <p:nvPr/>
        </p:nvSpPr>
        <p:spPr bwMode="auto">
          <a:xfrm>
            <a:off x="5995988" y="2735263"/>
            <a:ext cx="1525587" cy="7747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Камеры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Oval 19"/>
          <p:cNvSpPr>
            <a:spLocks noChangeArrowheads="1"/>
          </p:cNvSpPr>
          <p:nvPr/>
        </p:nvSpPr>
        <p:spPr bwMode="auto">
          <a:xfrm>
            <a:off x="1479550" y="2236788"/>
            <a:ext cx="1373188" cy="725487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Клапаны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Oval 18"/>
          <p:cNvSpPr>
            <a:spLocks noChangeArrowheads="1"/>
          </p:cNvSpPr>
          <p:nvPr/>
        </p:nvSpPr>
        <p:spPr bwMode="auto">
          <a:xfrm>
            <a:off x="1406525" y="3179763"/>
            <a:ext cx="1346200" cy="779462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Сосуды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Oval 17"/>
          <p:cNvSpPr>
            <a:spLocks noChangeArrowheads="1"/>
          </p:cNvSpPr>
          <p:nvPr/>
        </p:nvSpPr>
        <p:spPr bwMode="auto">
          <a:xfrm>
            <a:off x="206375" y="4440238"/>
            <a:ext cx="1530350" cy="790575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артерии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3" name="Oval 16"/>
          <p:cNvSpPr>
            <a:spLocks noChangeArrowheads="1"/>
          </p:cNvSpPr>
          <p:nvPr/>
        </p:nvSpPr>
        <p:spPr bwMode="auto">
          <a:xfrm>
            <a:off x="2952750" y="3978275"/>
            <a:ext cx="1371600" cy="83185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вены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Oval 23"/>
          <p:cNvSpPr>
            <a:spLocks noChangeArrowheads="1"/>
          </p:cNvSpPr>
          <p:nvPr/>
        </p:nvSpPr>
        <p:spPr bwMode="auto">
          <a:xfrm>
            <a:off x="4889500" y="1323975"/>
            <a:ext cx="1743075" cy="842963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Левый желудочек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5" name="Oval 1"/>
          <p:cNvSpPr>
            <a:spLocks noChangeArrowheads="1"/>
          </p:cNvSpPr>
          <p:nvPr/>
        </p:nvSpPr>
        <p:spPr bwMode="auto">
          <a:xfrm>
            <a:off x="6684963" y="1146175"/>
            <a:ext cx="1695450" cy="842963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Левое предсердие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6" name="Oval 22"/>
          <p:cNvSpPr>
            <a:spLocks noChangeArrowheads="1"/>
          </p:cNvSpPr>
          <p:nvPr/>
        </p:nvSpPr>
        <p:spPr bwMode="auto">
          <a:xfrm>
            <a:off x="612775" y="1187450"/>
            <a:ext cx="1692275" cy="86995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полулунные клапаны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7" name="Oval 2"/>
          <p:cNvSpPr>
            <a:spLocks noChangeArrowheads="1"/>
          </p:cNvSpPr>
          <p:nvPr/>
        </p:nvSpPr>
        <p:spPr bwMode="auto">
          <a:xfrm>
            <a:off x="2697163" y="1177925"/>
            <a:ext cx="1747837" cy="860425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Створчатые клапаны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8" name="Line 15"/>
          <p:cNvSpPr>
            <a:spLocks noChangeShapeType="1"/>
          </p:cNvSpPr>
          <p:nvPr/>
        </p:nvSpPr>
        <p:spPr bwMode="auto">
          <a:xfrm flipH="1" flipV="1">
            <a:off x="2990850" y="2762250"/>
            <a:ext cx="557213" cy="2651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4"/>
          <p:cNvSpPr>
            <a:spLocks noChangeShapeType="1"/>
          </p:cNvSpPr>
          <p:nvPr/>
        </p:nvSpPr>
        <p:spPr bwMode="auto">
          <a:xfrm flipH="1">
            <a:off x="2879725" y="3287713"/>
            <a:ext cx="720725" cy="187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3"/>
          <p:cNvSpPr>
            <a:spLocks noChangeShapeType="1"/>
          </p:cNvSpPr>
          <p:nvPr/>
        </p:nvSpPr>
        <p:spPr bwMode="auto">
          <a:xfrm flipV="1">
            <a:off x="5484813" y="3097213"/>
            <a:ext cx="50482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2"/>
          <p:cNvSpPr>
            <a:spLocks noChangeShapeType="1"/>
          </p:cNvSpPr>
          <p:nvPr/>
        </p:nvSpPr>
        <p:spPr bwMode="auto">
          <a:xfrm>
            <a:off x="2157413" y="4022725"/>
            <a:ext cx="55562" cy="5953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Line 11"/>
          <p:cNvSpPr>
            <a:spLocks noChangeShapeType="1"/>
          </p:cNvSpPr>
          <p:nvPr/>
        </p:nvSpPr>
        <p:spPr bwMode="auto">
          <a:xfrm flipH="1">
            <a:off x="1308100" y="3925888"/>
            <a:ext cx="354013" cy="427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3" name="Line 10"/>
          <p:cNvSpPr>
            <a:spLocks noChangeShapeType="1"/>
          </p:cNvSpPr>
          <p:nvPr/>
        </p:nvSpPr>
        <p:spPr bwMode="auto">
          <a:xfrm>
            <a:off x="1538288" y="2090738"/>
            <a:ext cx="161925" cy="236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4" name="Line 9"/>
          <p:cNvSpPr>
            <a:spLocks noChangeShapeType="1"/>
          </p:cNvSpPr>
          <p:nvPr/>
        </p:nvSpPr>
        <p:spPr bwMode="auto">
          <a:xfrm flipH="1">
            <a:off x="2643188" y="1985963"/>
            <a:ext cx="241300" cy="2905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Line 8"/>
          <p:cNvSpPr>
            <a:spLocks noChangeShapeType="1"/>
          </p:cNvSpPr>
          <p:nvPr/>
        </p:nvSpPr>
        <p:spPr bwMode="auto">
          <a:xfrm flipH="1" flipV="1">
            <a:off x="5789613" y="2181225"/>
            <a:ext cx="428625" cy="515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Line 7"/>
          <p:cNvSpPr>
            <a:spLocks noChangeShapeType="1"/>
          </p:cNvSpPr>
          <p:nvPr/>
        </p:nvSpPr>
        <p:spPr bwMode="auto">
          <a:xfrm flipV="1">
            <a:off x="6802438" y="2092325"/>
            <a:ext cx="274637" cy="463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Oval 6"/>
          <p:cNvSpPr>
            <a:spLocks noChangeArrowheads="1"/>
          </p:cNvSpPr>
          <p:nvPr/>
        </p:nvSpPr>
        <p:spPr bwMode="auto">
          <a:xfrm>
            <a:off x="7470775" y="2054225"/>
            <a:ext cx="1673225" cy="866775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Правое предсердие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8" name="Oval 5"/>
          <p:cNvSpPr>
            <a:spLocks noChangeArrowheads="1"/>
          </p:cNvSpPr>
          <p:nvPr/>
        </p:nvSpPr>
        <p:spPr bwMode="auto">
          <a:xfrm>
            <a:off x="7351713" y="3275013"/>
            <a:ext cx="1679575" cy="820737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Правый желудочек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9" name="Line 4"/>
          <p:cNvSpPr>
            <a:spLocks noChangeShapeType="1"/>
          </p:cNvSpPr>
          <p:nvPr/>
        </p:nvSpPr>
        <p:spPr bwMode="auto">
          <a:xfrm>
            <a:off x="7580313" y="3146425"/>
            <a:ext cx="247650" cy="109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3"/>
          <p:cNvSpPr>
            <a:spLocks noChangeShapeType="1"/>
          </p:cNvSpPr>
          <p:nvPr/>
        </p:nvSpPr>
        <p:spPr bwMode="auto">
          <a:xfrm flipH="1">
            <a:off x="7212013" y="2528888"/>
            <a:ext cx="215900" cy="176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Rectangle 3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eaLnBrk="0" hangingPunct="0"/>
            <a:endParaRPr lang="ru-RU" altLang="ru-RU"/>
          </a:p>
        </p:txBody>
      </p:sp>
      <p:sp>
        <p:nvSpPr>
          <p:cNvPr id="41" name="Заголовок 1"/>
          <p:cNvSpPr txBox="1">
            <a:spLocks/>
          </p:cNvSpPr>
          <p:nvPr/>
        </p:nvSpPr>
        <p:spPr bwMode="auto">
          <a:xfrm>
            <a:off x="1350963" y="201613"/>
            <a:ext cx="6316662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>
              <a:buClr>
                <a:schemeClr val="tx1"/>
              </a:buClr>
              <a:defRPr/>
            </a:pPr>
            <a:r>
              <a:rPr lang="ru-RU" alt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Кластер « Сердце»</a:t>
            </a:r>
          </a:p>
        </p:txBody>
      </p:sp>
      <p:sp>
        <p:nvSpPr>
          <p:cNvPr id="9243" name="Oval 17"/>
          <p:cNvSpPr>
            <a:spLocks noChangeArrowheads="1"/>
          </p:cNvSpPr>
          <p:nvPr/>
        </p:nvSpPr>
        <p:spPr bwMode="auto">
          <a:xfrm>
            <a:off x="1730375" y="4757738"/>
            <a:ext cx="1635125" cy="784225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капилляры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4" name="Line 3"/>
          <p:cNvSpPr>
            <a:spLocks noChangeShapeType="1"/>
          </p:cNvSpPr>
          <p:nvPr/>
        </p:nvSpPr>
        <p:spPr bwMode="auto">
          <a:xfrm>
            <a:off x="2692400" y="3835400"/>
            <a:ext cx="298450" cy="288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5" name="Oval 20"/>
          <p:cNvSpPr>
            <a:spLocks noChangeArrowheads="1"/>
          </p:cNvSpPr>
          <p:nvPr/>
        </p:nvSpPr>
        <p:spPr bwMode="auto">
          <a:xfrm>
            <a:off x="5141913" y="3821113"/>
            <a:ext cx="1641475" cy="900112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Стенки   сердца</a:t>
            </a:r>
            <a:endParaRPr lang="en-US" alt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6" name="Line 13"/>
          <p:cNvSpPr>
            <a:spLocks noChangeShapeType="1"/>
          </p:cNvSpPr>
          <p:nvPr/>
        </p:nvSpPr>
        <p:spPr bwMode="auto">
          <a:xfrm>
            <a:off x="5013325" y="3662363"/>
            <a:ext cx="277813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7" name="Oval 16"/>
          <p:cNvSpPr>
            <a:spLocks noChangeArrowheads="1"/>
          </p:cNvSpPr>
          <p:nvPr/>
        </p:nvSpPr>
        <p:spPr bwMode="auto">
          <a:xfrm>
            <a:off x="4394200" y="5127625"/>
            <a:ext cx="1587500" cy="98425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перикард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8" name="Oval 16"/>
          <p:cNvSpPr>
            <a:spLocks noChangeArrowheads="1"/>
          </p:cNvSpPr>
          <p:nvPr/>
        </p:nvSpPr>
        <p:spPr bwMode="auto">
          <a:xfrm>
            <a:off x="6327775" y="5308600"/>
            <a:ext cx="1743075" cy="97155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миокард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9" name="Oval 16"/>
          <p:cNvSpPr>
            <a:spLocks noChangeArrowheads="1"/>
          </p:cNvSpPr>
          <p:nvPr/>
        </p:nvSpPr>
        <p:spPr bwMode="auto">
          <a:xfrm>
            <a:off x="7199313" y="4276725"/>
            <a:ext cx="1646237" cy="90170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эндокард</a:t>
            </a:r>
            <a:endParaRPr lang="en-US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50" name="Line 12"/>
          <p:cNvSpPr>
            <a:spLocks noChangeShapeType="1"/>
          </p:cNvSpPr>
          <p:nvPr/>
        </p:nvSpPr>
        <p:spPr bwMode="auto">
          <a:xfrm flipH="1">
            <a:off x="5467350" y="4764088"/>
            <a:ext cx="333375" cy="349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51" name="Line 12"/>
          <p:cNvSpPr>
            <a:spLocks noChangeShapeType="1"/>
          </p:cNvSpPr>
          <p:nvPr/>
        </p:nvSpPr>
        <p:spPr bwMode="auto">
          <a:xfrm>
            <a:off x="6278563" y="4702175"/>
            <a:ext cx="449262" cy="635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52" name="Line 12"/>
          <p:cNvSpPr>
            <a:spLocks noChangeShapeType="1"/>
          </p:cNvSpPr>
          <p:nvPr/>
        </p:nvSpPr>
        <p:spPr bwMode="auto">
          <a:xfrm>
            <a:off x="6702425" y="4508500"/>
            <a:ext cx="500063" cy="82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d_0759_slide">
  <a:themeElements>
    <a:clrScheme name="Тема Office 4">
      <a:dk1>
        <a:srgbClr val="000000"/>
      </a:dk1>
      <a:lt1>
        <a:srgbClr val="FFCCFF"/>
      </a:lt1>
      <a:dk2>
        <a:srgbClr val="000000"/>
      </a:dk2>
      <a:lt2>
        <a:srgbClr val="CCCCCC"/>
      </a:lt2>
      <a:accent1>
        <a:srgbClr val="8C501C"/>
      </a:accent1>
      <a:accent2>
        <a:srgbClr val="5E6600"/>
      </a:accent2>
      <a:accent3>
        <a:srgbClr val="FFE2FF"/>
      </a:accent3>
      <a:accent4>
        <a:srgbClr val="000000"/>
      </a:accent4>
      <a:accent5>
        <a:srgbClr val="C5B3AB"/>
      </a:accent5>
      <a:accent6>
        <a:srgbClr val="545C00"/>
      </a:accent6>
      <a:hlink>
        <a:srgbClr val="004573"/>
      </a:hlink>
      <a:folHlink>
        <a:srgbClr val="732273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E2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E2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E2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E2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FF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FF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FF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FF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FF"/>
      </a:lt1>
      <a:dk2>
        <a:srgbClr val="000000"/>
      </a:dk2>
      <a:lt2>
        <a:srgbClr val="CCCCCC"/>
      </a:lt2>
      <a:accent1>
        <a:srgbClr val="99364E"/>
      </a:accent1>
      <a:accent2>
        <a:srgbClr val="5A3699"/>
      </a:accent2>
      <a:accent3>
        <a:srgbClr val="FFE2FF"/>
      </a:accent3>
      <a:accent4>
        <a:srgbClr val="000000"/>
      </a:accent4>
      <a:accent5>
        <a:srgbClr val="CAAEB2"/>
      </a:accent5>
      <a:accent6>
        <a:srgbClr val="51308A"/>
      </a:accent6>
      <a:hlink>
        <a:srgbClr val="6E216E"/>
      </a:hlink>
      <a:folHlink>
        <a:srgbClr val="2D3C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E2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E2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E2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E2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FF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FF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FF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FF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ind_0759_slide</Template>
  <TotalTime>2810</TotalTime>
  <Words>1804</Words>
  <Application>Microsoft Office PowerPoint</Application>
  <PresentationFormat>Экран (4:3)</PresentationFormat>
  <Paragraphs>322</Paragraphs>
  <Slides>30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ind_0759_slide</vt:lpstr>
      <vt:lpstr>1_Default Design</vt:lpstr>
      <vt:lpstr>Волна</vt:lpstr>
      <vt:lpstr>Формирование функциональной грамотности на уроках естественно-научного  цикла ( биология )</vt:lpstr>
      <vt:lpstr> Функциональная грамотность – рассматривается как способность личности использовать все постоянно приобретаемые в жизни знания, умения и навыки для решения жизненных задач в различных сферах человеческой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Приемы используемые на стадии вызова</vt:lpstr>
      <vt:lpstr>Презентация PowerPoint</vt:lpstr>
      <vt:lpstr>     Прием «Знаю, хочу узнать, что узнал»</vt:lpstr>
      <vt:lpstr>Ромашка Блума</vt:lpstr>
      <vt:lpstr>Ромашка Блума</vt:lpstr>
      <vt:lpstr>Презентация PowerPoint</vt:lpstr>
      <vt:lpstr>       Прием «Корзина идей, понятий, имен…» </vt:lpstr>
      <vt:lpstr>   Прием «Что это?» или «Черный ящик»</vt:lpstr>
      <vt:lpstr>Презентация PowerPoint</vt:lpstr>
      <vt:lpstr>Приемы, используемые на стадии осмысления</vt:lpstr>
      <vt:lpstr>Презентация PowerPoint</vt:lpstr>
      <vt:lpstr>Прием «Концептуальная таблица» </vt:lpstr>
      <vt:lpstr>              Толстые и тонкие вопросы</vt:lpstr>
      <vt:lpstr>«Контур – символ» Тема «Сердце»</vt:lpstr>
      <vt:lpstr> «Контур – символ» Тема «Млекопитающие»</vt:lpstr>
      <vt:lpstr>  «Почини цепочку» Тема: Круги кровообращения. </vt:lpstr>
      <vt:lpstr>Прием «Найди лишнее»</vt:lpstr>
      <vt:lpstr>Приемы, используемые на стадии рефлексии</vt:lpstr>
      <vt:lpstr>             Синквейн</vt:lpstr>
      <vt:lpstr>          Прием «Письмо в будущее». Рафт.</vt:lpstr>
      <vt:lpstr>Эссе   Каждая группа работает по написанию эссе по теме или от имени кого то, например лесного жителя или больного человека.</vt:lpstr>
      <vt:lpstr>Правила , которые мне нравятся: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170</cp:revision>
  <dcterms:created xsi:type="dcterms:W3CDTF">2014-03-27T13:21:09Z</dcterms:created>
  <dcterms:modified xsi:type="dcterms:W3CDTF">2025-03-19T12:56:17Z</dcterms:modified>
</cp:coreProperties>
</file>