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6" r:id="rId9"/>
    <p:sldId id="267" r:id="rId10"/>
    <p:sldId id="272" r:id="rId11"/>
    <p:sldId id="271" r:id="rId12"/>
    <p:sldId id="270" r:id="rId13"/>
    <p:sldId id="291" r:id="rId14"/>
    <p:sldId id="292" r:id="rId15"/>
    <p:sldId id="293" r:id="rId16"/>
    <p:sldId id="269" r:id="rId17"/>
    <p:sldId id="289" r:id="rId18"/>
    <p:sldId id="290" r:id="rId19"/>
    <p:sldId id="268" r:id="rId20"/>
    <p:sldId id="273" r:id="rId21"/>
    <p:sldId id="277" r:id="rId22"/>
    <p:sldId id="274" r:id="rId23"/>
    <p:sldId id="276" r:id="rId24"/>
    <p:sldId id="280" r:id="rId25"/>
    <p:sldId id="279" r:id="rId26"/>
    <p:sldId id="286" r:id="rId27"/>
    <p:sldId id="278" r:id="rId28"/>
    <p:sldId id="287" r:id="rId29"/>
    <p:sldId id="288" r:id="rId30"/>
    <p:sldId id="275" r:id="rId31"/>
    <p:sldId id="281" r:id="rId32"/>
    <p:sldId id="285" r:id="rId33"/>
    <p:sldId id="284" r:id="rId34"/>
    <p:sldId id="283" r:id="rId35"/>
    <p:sldId id="282" r:id="rId36"/>
    <p:sldId id="260" r:id="rId37"/>
    <p:sldId id="25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1280872" y="1174924"/>
            <a:ext cx="7251567" cy="4248472"/>
          </a:xfrm>
          <a:prstGeom prst="roundRect">
            <a:avLst/>
          </a:prstGeom>
          <a:solidFill>
            <a:schemeClr val="lt1">
              <a:alpha val="57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205869" y="2934061"/>
            <a:ext cx="6066907" cy="11521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81128"/>
            <a:ext cx="1626659" cy="18804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312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00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755576" y="437456"/>
            <a:ext cx="8136904" cy="6192688"/>
          </a:xfrm>
          <a:prstGeom prst="roundRect">
            <a:avLst/>
          </a:prstGeom>
          <a:solidFill>
            <a:schemeClr val="lt1">
              <a:alpha val="67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2087785" y="2324582"/>
            <a:ext cx="6572859" cy="20382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211144" cy="99365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282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378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715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99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080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794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46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327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2CC29-3107-46C9-97B5-70F74598B9A2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F1962-A493-4ECC-84BF-9568E32EBBE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685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84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8.wdp"/><Relationship Id="rId5" Type="http://schemas.openxmlformats.org/officeDocument/2006/relationships/image" Target="../media/image21.png"/><Relationship Id="rId4" Type="http://schemas.microsoft.com/office/2007/relationships/hdphoto" Target="../media/hdphoto7.wd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1.wdp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3.wdp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7" Type="http://schemas.microsoft.com/office/2007/relationships/hdphoto" Target="../media/hdphoto17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microsoft.com/office/2007/relationships/hdphoto" Target="../media/hdphoto16.wdp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9.wdp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2.wdp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ikt_vrn" TargetMode="External"/><Relationship Id="rId2" Type="http://schemas.openxmlformats.org/officeDocument/2006/relationships/hyperlink" Target="https://rosuchebnik.ru/material/formirovanie-funktsionalnoy-gramotnosti-na-urokakh-russkogo-yazyka-articl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th5-vpr.sdamgia.ru/" TargetMode="External"/><Relationship Id="rId5" Type="http://schemas.openxmlformats.org/officeDocument/2006/relationships/hyperlink" Target="https://infourok.ru/" TargetMode="External"/><Relationship Id="rId4" Type="http://schemas.openxmlformats.org/officeDocument/2006/relationships/hyperlink" Target="https://multiurok.ru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23528" y="2636912"/>
            <a:ext cx="92525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1" i="0" u="none" strike="noStrike" kern="1200" cap="none" spc="0" normalizeH="0" baseline="0" noProof="0" dirty="0" smtClean="0">
                <a:ln w="38100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Приёмы формирования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1" i="0" u="none" strike="noStrike" kern="1200" cap="none" spc="0" normalizeH="0" baseline="0" noProof="0" dirty="0" smtClean="0">
                <a:ln w="38100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функциональной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1" i="0" u="none" strike="noStrike" kern="1200" cap="none" spc="0" normalizeH="0" baseline="0" noProof="0" dirty="0" smtClean="0">
                <a:ln w="38100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грамотности </a:t>
            </a:r>
            <a:br>
              <a:rPr kumimoji="0" lang="ru-RU" sz="4600" b="1" i="0" u="none" strike="noStrike" kern="1200" cap="none" spc="0" normalizeH="0" baseline="0" noProof="0" dirty="0" smtClean="0">
                <a:ln w="38100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</a:br>
            <a:r>
              <a:rPr kumimoji="0" lang="ru-RU" sz="4600" b="1" i="0" u="none" strike="noStrike" kern="1200" cap="none" spc="0" normalizeH="0" baseline="0" noProof="0" dirty="0" smtClean="0">
                <a:ln w="38100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на уроках математики</a:t>
            </a:r>
            <a:endParaRPr kumimoji="0" lang="ru-RU" sz="4600" b="1" i="0" u="none" strike="noStrike" kern="1200" cap="none" spc="0" normalizeH="0" baseline="0" noProof="0" dirty="0">
              <a:ln w="38100"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051720" y="5301208"/>
            <a:ext cx="691276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 w="38100"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3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1331640" y="516582"/>
            <a:ext cx="7632848" cy="3673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0" strike="noStrike" spc="-1" dirty="0">
                <a:latin typeface="Comic Sans MS" pitchFamily="66" charset="0"/>
              </a:rPr>
              <a:t>        </a:t>
            </a:r>
            <a:r>
              <a:rPr lang="ru-RU" sz="2000" b="0" strike="noStrike" spc="-1" dirty="0">
                <a:latin typeface="Comic Sans MS" pitchFamily="66" charset="0"/>
              </a:rPr>
              <a:t>Математическая грамотность как компонент предметной функциональной грамотности включает следующие характеристики :</a:t>
            </a:r>
          </a:p>
          <a:p>
            <a:pPr>
              <a:lnSpc>
                <a:spcPct val="100000"/>
              </a:lnSpc>
            </a:pPr>
            <a:endParaRPr lang="ru-RU" sz="2000" b="0" strike="noStrike" spc="-1" dirty="0">
              <a:latin typeface="Comic Sans MS" pitchFamily="66" charset="0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latin typeface="Comic Sans MS" pitchFamily="66" charset="0"/>
              </a:rPr>
              <a:t>1. Понимание обучающимся необходимости математических знаний для решения учебных и жизненных задач; оценка разнообразных учебных ситуаций (контекстов), которые требуют применения математических знаний, умений.</a:t>
            </a:r>
          </a:p>
          <a:p>
            <a:pPr>
              <a:lnSpc>
                <a:spcPct val="100000"/>
              </a:lnSpc>
            </a:pPr>
            <a:endParaRPr lang="ru-RU" sz="2000" b="0" strike="noStrike" spc="-1" dirty="0">
              <a:latin typeface="Comic Sans MS" pitchFamily="66" charset="0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latin typeface="Comic Sans MS" pitchFamily="66" charset="0"/>
              </a:rPr>
              <a:t>2. Способность устанавливать математические отношения и зависимости, работать с математической информацией: применять умственные операции, математические методы.</a:t>
            </a:r>
          </a:p>
          <a:p>
            <a:endParaRPr lang="ru-RU" sz="2000" b="0" strike="noStrike" spc="-1" dirty="0">
              <a:latin typeface="Comic Sans MS" pitchFamily="66" charset="0"/>
            </a:endParaRPr>
          </a:p>
          <a:p>
            <a:r>
              <a:rPr lang="ru-RU" sz="2000" b="0" strike="noStrike" spc="-1" dirty="0">
                <a:latin typeface="Comic Sans MS" pitchFamily="66" charset="0"/>
              </a:rPr>
              <a:t>3. Владение математическими фактами (принадлежность, истинность, </a:t>
            </a:r>
            <a:r>
              <a:rPr lang="ru-RU" sz="2000" b="0" strike="noStrike" spc="-1" dirty="0" err="1">
                <a:latin typeface="Comic Sans MS" pitchFamily="66" charset="0"/>
              </a:rPr>
              <a:t>контрпример</a:t>
            </a:r>
            <a:r>
              <a:rPr lang="ru-RU" sz="2000" b="0" strike="noStrike" spc="-1" dirty="0">
                <a:latin typeface="Comic Sans MS" pitchFamily="66" charset="0"/>
              </a:rPr>
              <a:t>), использование математического языка для решения учебных задач, построения математических суждений.</a:t>
            </a:r>
          </a:p>
        </p:txBody>
      </p:sp>
    </p:spTree>
    <p:extLst>
      <p:ext uri="{BB962C8B-B14F-4D97-AF65-F5344CB8AC3E}">
        <p14:creationId xmlns:p14="http://schemas.microsoft.com/office/powerpoint/2010/main" val="3728182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1187624" y="404664"/>
            <a:ext cx="7688155" cy="2703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2800" b="1" strike="noStrike" spc="-1" dirty="0">
                <a:latin typeface="Comic Sans MS" pitchFamily="66" charset="0"/>
              </a:rPr>
              <a:t>Первая составляющая математической функциональной грамотности </a:t>
            </a:r>
            <a:r>
              <a:rPr lang="ru-RU" sz="2800" b="0" strike="noStrike" spc="-1" dirty="0">
                <a:latin typeface="Comic Sans MS" pitchFamily="66" charset="0"/>
              </a:rPr>
              <a:t>— понимание учеником необходимости математических знаний для решения учебных и жизненных задач; оценка разнообразных учебных ситуаций (контекстов), которые требуют применения математических знаний, </a:t>
            </a:r>
            <a:r>
              <a:rPr lang="ru-RU" sz="2800" b="0" strike="noStrike" spc="-1" dirty="0" smtClean="0">
                <a:latin typeface="Comic Sans MS" pitchFamily="66" charset="0"/>
              </a:rPr>
              <a:t>умений</a:t>
            </a:r>
            <a:endParaRPr lang="ru-RU" sz="2800" b="0" strike="noStrike" spc="-1" dirty="0">
              <a:latin typeface="Comic Sans MS" pitchFamily="66" charset="0"/>
            </a:endParaRPr>
          </a:p>
          <a:p>
            <a:endParaRPr lang="ru-RU" sz="1800" b="0" strike="noStrike" spc="-1" dirty="0"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4653136"/>
            <a:ext cx="69847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spc="-1" dirty="0">
                <a:solidFill>
                  <a:prstClr val="black"/>
                </a:solidFill>
                <a:latin typeface="Comic Sans MS" pitchFamily="66" charset="0"/>
              </a:rPr>
              <a:t>Рассмотрим типы заданий, которые способствуют развитию этой составляющей:</a:t>
            </a:r>
          </a:p>
        </p:txBody>
      </p:sp>
    </p:spTree>
    <p:extLst>
      <p:ext uri="{BB962C8B-B14F-4D97-AF65-F5344CB8AC3E}">
        <p14:creationId xmlns:p14="http://schemas.microsoft.com/office/powerpoint/2010/main" val="3728182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1274162" y="908720"/>
            <a:ext cx="7375680" cy="895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2400" b="1" strike="noStrike" spc="-1" dirty="0">
                <a:latin typeface="Comic Sans MS" pitchFamily="66" charset="0"/>
              </a:rPr>
              <a:t>Упражнения, связанные с решением при помощи арифметических знаний проблем, возникающих в повседневной жизни. </a:t>
            </a:r>
          </a:p>
          <a:p>
            <a:endParaRPr lang="ru-RU" sz="1800" b="0" strike="noStrike" spc="-1" dirty="0">
              <a:latin typeface="Arial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46925"/>
          <a:stretch/>
        </p:blipFill>
        <p:spPr>
          <a:xfrm>
            <a:off x="5083867" y="2342661"/>
            <a:ext cx="3672408" cy="2736304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4255"/>
          <a:stretch/>
        </p:blipFill>
        <p:spPr>
          <a:xfrm>
            <a:off x="5166771" y="4960081"/>
            <a:ext cx="3415240" cy="1224136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52051"/>
          <a:stretch/>
        </p:blipFill>
        <p:spPr>
          <a:xfrm>
            <a:off x="1274162" y="2342661"/>
            <a:ext cx="3696931" cy="264497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8182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763688" y="908719"/>
            <a:ext cx="72728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pitchFamily="66" charset="0"/>
              </a:rPr>
              <a:t>Пачка бумаги “Белее снега” стоит 300 рублей. Тимур пришёл в магазин за бумагой, имея в кармане 10000 рублей. Какое наибольшее количество пачек этой бумаги сможет купить Тимур?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5" name="Picture 4" descr="D:\школа Черепаново\19-20\вытупление функциональная грамотность\моя презентация\Рисунок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17032"/>
            <a:ext cx="37147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:\школа Черепаново\19-20\вытупление функциональная грамотность\моя презентация\Рисунок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747" y="3171700"/>
            <a:ext cx="3200400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284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763688" y="764703"/>
            <a:ext cx="704044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pitchFamily="66" charset="0"/>
              </a:rPr>
              <a:t>В доме 18 этажей, на каждом этаже по 3 квартиры. На каком этаже живет Маша, если она живет в квартире под номером 29?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5" name="Picture 2" descr="D:\школа Черепаново\19-20\вытупление функциональная грамотность\моя презентация\Рисунок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204864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662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764704"/>
            <a:ext cx="69127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Компания ребят арендовала боулинг на 2 часа. Какое максимальное количество бросков они смогут сделать, если в среднем на каждый бросок уходит 2,8 минуты?</a:t>
            </a:r>
          </a:p>
        </p:txBody>
      </p:sp>
      <p:pic>
        <p:nvPicPr>
          <p:cNvPr id="5" name="Picture 2" descr="D:\школа Черепаново\19-20\вытупление функциональная грамотность\моя презентация\Рисунок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356992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45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1331640" y="487065"/>
            <a:ext cx="7200000" cy="792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ctr"/>
            <a:r>
              <a:rPr lang="ru-RU" sz="2400" b="1" strike="noStrike" spc="-1" dirty="0">
                <a:latin typeface="Comic Sans MS" pitchFamily="66" charset="0"/>
              </a:rPr>
              <a:t>Упражнения на решение проблем и ситуаций, связанных с ориентацией на плоскости и в пространстве на основе знаний о геометрических фигурах, их измерении.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/>
        </p:blipFill>
        <p:spPr>
          <a:xfrm>
            <a:off x="1524506" y="2348880"/>
            <a:ext cx="3816424" cy="3096344"/>
          </a:xfrm>
          <a:prstGeom prst="rect">
            <a:avLst/>
          </a:prstGeom>
          <a:ln>
            <a:noFill/>
          </a:ln>
        </p:spPr>
      </p:pic>
      <p:pic>
        <p:nvPicPr>
          <p:cNvPr id="4" name="Рисунок 3"/>
          <p:cNvPicPr/>
          <p:nvPr/>
        </p:nvPicPr>
        <p:blipFill rotWithShape="1">
          <a:blip r:embed="rId3"/>
          <a:srcRect r="4367"/>
          <a:stretch/>
        </p:blipFill>
        <p:spPr>
          <a:xfrm>
            <a:off x="5436096" y="2348880"/>
            <a:ext cx="3305459" cy="309634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8182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5d6ceaa8916c29881880a6b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31068"/>
            <a:ext cx="273630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5"/>
          <p:cNvSpPr>
            <a:spLocks noGrp="1"/>
          </p:cNvSpPr>
          <p:nvPr>
            <p:ph idx="4294967295"/>
          </p:nvPr>
        </p:nvSpPr>
        <p:spPr>
          <a:xfrm>
            <a:off x="1835697" y="273051"/>
            <a:ext cx="6840759" cy="366000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aseline="30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620688"/>
            <a:ext cx="6246440" cy="276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Можно ли данную коробку,  использовать для упаковки, игрушки, имеющего форму прямоугольного параллелепипеда с измерениями  </a:t>
            </a:r>
          </a:p>
          <a:p>
            <a:pPr lvl="0" algn="just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4см,  8 см, 10 см?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4437112"/>
            <a:ext cx="28520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А) да,   В) нет</a:t>
            </a:r>
          </a:p>
        </p:txBody>
      </p:sp>
    </p:spTree>
    <p:extLst>
      <p:ext uri="{BB962C8B-B14F-4D97-AF65-F5344CB8AC3E}">
        <p14:creationId xmlns:p14="http://schemas.microsoft.com/office/powerpoint/2010/main" val="1974286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1412776"/>
            <a:ext cx="7488832" cy="4688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Какой </a:t>
            </a: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объём бетона необходимо взять, чтобы построить внешнюю стену здания размером  20дм,  400см, 300 см?  </a:t>
            </a:r>
          </a:p>
          <a:p>
            <a:pPr lvl="0" algn="just"/>
            <a:r>
              <a:rPr lang="ru-RU" sz="2800" b="1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А)</a:t>
            </a:r>
            <a:r>
              <a:rPr lang="en-US" sz="2800" b="1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24</a:t>
            </a:r>
            <a:r>
              <a:rPr lang="ru-RU" sz="2800" b="1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м</a:t>
            </a:r>
            <a:r>
              <a:rPr lang="ru-RU" sz="2800" b="1" baseline="30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3</a:t>
            </a:r>
            <a:r>
              <a:rPr lang="ru-RU" sz="2800" b="1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В)2400дм</a:t>
            </a:r>
            <a:r>
              <a:rPr lang="ru-RU" sz="2800" b="1" baseline="30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3</a:t>
            </a:r>
            <a:r>
              <a:rPr lang="ru-RU" sz="2800" b="1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, С)2400000см</a:t>
            </a:r>
            <a:r>
              <a:rPr lang="ru-RU" sz="2800" b="1" baseline="30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3.</a:t>
            </a:r>
          </a:p>
          <a:p>
            <a:pPr lvl="0" algn="just"/>
            <a:endParaRPr lang="ru-RU" sz="2800" b="1" baseline="30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800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Возле </a:t>
            </a: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дома хозяин хочет построить бассейн. Вычислите объём бассейна в м</a:t>
            </a:r>
            <a:r>
              <a:rPr lang="ru-RU" sz="2800" baseline="30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3</a:t>
            </a: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, который будет иметь форму куба с ребром 400 см.</a:t>
            </a:r>
          </a:p>
          <a:p>
            <a:pPr lvl="0" algn="just"/>
            <a:r>
              <a:rPr lang="ru-RU" sz="2800" b="1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А)64 м</a:t>
            </a:r>
            <a:r>
              <a:rPr lang="ru-RU" sz="2800" b="1" baseline="30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3</a:t>
            </a:r>
            <a:r>
              <a:rPr lang="ru-RU" sz="2800" b="1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, В)640дм</a:t>
            </a:r>
            <a:r>
              <a:rPr lang="ru-RU" sz="2800" b="1" baseline="30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3 </a:t>
            </a:r>
            <a:r>
              <a:rPr lang="ru-RU" sz="2800" b="1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, С)640000000 см</a:t>
            </a:r>
            <a:r>
              <a:rPr lang="ru-RU" sz="2800" b="1" baseline="30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3  </a:t>
            </a:r>
          </a:p>
        </p:txBody>
      </p:sp>
    </p:spTree>
    <p:extLst>
      <p:ext uri="{BB962C8B-B14F-4D97-AF65-F5344CB8AC3E}">
        <p14:creationId xmlns:p14="http://schemas.microsoft.com/office/powerpoint/2010/main" val="1221163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1403648" y="476672"/>
            <a:ext cx="7272808" cy="895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2400" b="1" strike="noStrike" spc="-1" dirty="0">
                <a:latin typeface="Comic Sans MS" pitchFamily="66" charset="0"/>
              </a:rPr>
              <a:t>Упражнения на решение разнообразных задач, связанных с бытовыми жизненными ситуациями (покупка, измерение, взвешивание и др.)</a:t>
            </a:r>
          </a:p>
          <a:p>
            <a:pPr algn="ctr"/>
            <a:endParaRPr lang="ru-RU" sz="1800" b="1" strike="noStrike" spc="-1" dirty="0">
              <a:latin typeface="Arial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1" r="3601"/>
          <a:stretch/>
        </p:blipFill>
        <p:spPr>
          <a:xfrm>
            <a:off x="1258130" y="2182847"/>
            <a:ext cx="3754952" cy="2857320"/>
          </a:xfrm>
          <a:prstGeom prst="rect">
            <a:avLst/>
          </a:prstGeom>
          <a:ln>
            <a:noFill/>
          </a:ln>
        </p:spPr>
      </p:pic>
      <p:pic>
        <p:nvPicPr>
          <p:cNvPr id="4" name="Рисунок 3"/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5" r="3808"/>
          <a:stretch/>
        </p:blipFill>
        <p:spPr>
          <a:xfrm>
            <a:off x="5076056" y="2996952"/>
            <a:ext cx="3636405" cy="29620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8182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548680"/>
            <a:ext cx="7077472" cy="6120680"/>
          </a:xfrm>
        </p:spPr>
        <p:txBody>
          <a:bodyPr>
            <a:normAutofit fontScale="62500" lnSpcReduction="20000"/>
          </a:bodyPr>
          <a:lstStyle/>
          <a:p>
            <a:pPr marL="0" lv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4500" b="1" kern="0" dirty="0">
                <a:solidFill>
                  <a:sysClr val="windowText" lastClr="000000"/>
                </a:solidFill>
                <a:latin typeface="Comic Sans MS" pitchFamily="66" charset="0"/>
              </a:rPr>
              <a:t>Функциональная грамотность </a:t>
            </a:r>
            <a:r>
              <a:rPr lang="ru-RU" sz="4500" kern="0" dirty="0">
                <a:solidFill>
                  <a:sysClr val="windowText" lastClr="000000"/>
                </a:solidFill>
                <a:latin typeface="Comic Sans MS" pitchFamily="66" charset="0"/>
              </a:rPr>
              <a:t>– это способность применять приобретённые знания, умения и навыки для решения жизненных задач в различных сферах. Её смысл – в </a:t>
            </a:r>
            <a:r>
              <a:rPr lang="ru-RU" sz="4500" kern="0" dirty="0" err="1">
                <a:solidFill>
                  <a:sysClr val="windowText" lastClr="000000"/>
                </a:solidFill>
                <a:latin typeface="Comic Sans MS" pitchFamily="66" charset="0"/>
              </a:rPr>
              <a:t>метапредметности</a:t>
            </a:r>
            <a:r>
              <a:rPr lang="ru-RU" sz="4500" kern="0" dirty="0">
                <a:solidFill>
                  <a:sysClr val="windowText" lastClr="000000"/>
                </a:solidFill>
                <a:latin typeface="Comic Sans MS" pitchFamily="66" charset="0"/>
              </a:rPr>
              <a:t>, в осознанном выходе за границы конкретного предмета, а точнее – синтезировании всех предметных знаний для решения конкретной задачи.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52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1835696" y="405604"/>
            <a:ext cx="6480720" cy="64807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ctr"/>
            <a:r>
              <a:rPr lang="ru-RU" sz="2400" b="1" strike="noStrike" spc="-1" dirty="0">
                <a:latin typeface="Comic Sans MS" pitchFamily="66" charset="0"/>
              </a:rPr>
              <a:t>Задачи и упражнения на оценку правильности решения на основе житейских представлений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691680" y="1484784"/>
            <a:ext cx="3528392" cy="464036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/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477" r="2477" b="33890"/>
          <a:stretch/>
        </p:blipFill>
        <p:spPr>
          <a:xfrm>
            <a:off x="1691680" y="5992576"/>
            <a:ext cx="3528392" cy="57212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769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1115616" y="476672"/>
            <a:ext cx="7632000" cy="1151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2400" b="1" strike="noStrike" spc="-1" dirty="0">
                <a:latin typeface="Comic Sans MS" pitchFamily="66" charset="0"/>
              </a:rPr>
              <a:t>Задания на распознавание, выявление, формулирование проблем, которые возникают в окружающей действительности и могут быть решены средствами математики.</a:t>
            </a:r>
          </a:p>
          <a:p>
            <a:endParaRPr lang="ru-RU" sz="1800" b="0" strike="noStrike" spc="-1" dirty="0">
              <a:latin typeface="Arial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1373519" y="4005064"/>
            <a:ext cx="3914280" cy="150444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5460192" y="2044902"/>
            <a:ext cx="3287424" cy="3452026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386119" y="5277304"/>
            <a:ext cx="3889080" cy="12722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10499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1331640" y="476672"/>
            <a:ext cx="7272808" cy="1919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2800" b="1" strike="noStrike" spc="-1" dirty="0">
                <a:latin typeface="Comic Sans MS" pitchFamily="66" charset="0"/>
              </a:rPr>
              <a:t>Вторая составляющая математической функциональной грамотности</a:t>
            </a:r>
            <a:r>
              <a:rPr lang="ru-RU" sz="2800" b="0" strike="noStrike" spc="-1" dirty="0">
                <a:latin typeface="Comic Sans MS" pitchFamily="66" charset="0"/>
              </a:rPr>
              <a:t>— способность устанавливать математические отношения и зависимости, работать с математической информацией: применять умственные операции, математические методы. </a:t>
            </a:r>
          </a:p>
          <a:p>
            <a:endParaRPr lang="ru-RU" sz="1800" b="0" strike="noStrike" spc="-1" dirty="0"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40379" y="4509120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spc="-1" dirty="0">
                <a:solidFill>
                  <a:prstClr val="black"/>
                </a:solidFill>
                <a:latin typeface="Comic Sans MS" pitchFamily="66" charset="0"/>
              </a:rPr>
              <a:t>Рассмотрим типы заданий, при помощи которых можно формировать вторую составляющую математической грамотности.</a:t>
            </a:r>
          </a:p>
        </p:txBody>
      </p:sp>
    </p:spTree>
    <p:extLst>
      <p:ext uri="{BB962C8B-B14F-4D97-AF65-F5344CB8AC3E}">
        <p14:creationId xmlns:p14="http://schemas.microsoft.com/office/powerpoint/2010/main" val="37530499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1259632" y="404664"/>
            <a:ext cx="7416824" cy="895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2400" b="1" strike="noStrike" spc="-1" dirty="0">
                <a:latin typeface="Comic Sans MS" pitchFamily="66" charset="0"/>
              </a:rPr>
              <a:t>Упражнения на понимание и интерпретацию различных отношений между математическими понятиями — работа с математическими объектами.</a:t>
            </a:r>
          </a:p>
          <a:p>
            <a:endParaRPr lang="ru-RU" sz="1800" b="0" strike="noStrike" spc="-1" dirty="0">
              <a:latin typeface="Arial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2892"/>
          <a:stretch/>
        </p:blipFill>
        <p:spPr>
          <a:xfrm>
            <a:off x="2267744" y="2060848"/>
            <a:ext cx="4752528" cy="447525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10499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1691680" y="419393"/>
            <a:ext cx="6912000" cy="1151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2400" b="1" strike="noStrike" spc="-1" dirty="0">
                <a:latin typeface="Comic Sans MS" pitchFamily="66" charset="0"/>
              </a:rPr>
              <a:t>Упражнения на сравнение, соотнесение, преобразование и обобщение информации о математических объектах — числах, величинах, геометрических фигурах.</a:t>
            </a:r>
          </a:p>
          <a:p>
            <a:endParaRPr lang="ru-RU" sz="1800" b="0" strike="noStrike" spc="-1" dirty="0">
              <a:latin typeface="Arial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331640" y="2132856"/>
            <a:ext cx="3714480" cy="3933360"/>
          </a:xfrm>
          <a:prstGeom prst="rect">
            <a:avLst/>
          </a:prstGeom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5292080" y="2046730"/>
            <a:ext cx="3203904" cy="4326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19031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475656" y="620688"/>
            <a:ext cx="6972120" cy="1904760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289308" y="2924944"/>
            <a:ext cx="7344816" cy="34761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19031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331639" y="1772816"/>
            <a:ext cx="7523303" cy="370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169291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1438560" y="404664"/>
            <a:ext cx="7273440" cy="1151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2400" b="1" strike="noStrike" spc="-1" dirty="0">
                <a:latin typeface="Comic Sans MS" pitchFamily="66" charset="0"/>
              </a:rPr>
              <a:t>Упражнения на выполнение вычислений, расчетов, прикидок, оценки величин, на овладение математическими методами для решения учебных задач.</a:t>
            </a:r>
          </a:p>
          <a:p>
            <a:endParaRPr lang="ru-RU" sz="1800" b="0" strike="noStrike" spc="-1" dirty="0">
              <a:latin typeface="Arial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313092" y="1953325"/>
            <a:ext cx="7524376" cy="1800000"/>
          </a:xfrm>
          <a:prstGeom prst="rect">
            <a:avLst/>
          </a:prstGeom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187624" y="4149080"/>
            <a:ext cx="7649844" cy="1152128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390323" y="5568677"/>
            <a:ext cx="7317138" cy="28803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19031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65100" y="908720"/>
            <a:ext cx="753660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195887" y="4412462"/>
            <a:ext cx="7675028" cy="20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24913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979712" y="482716"/>
            <a:ext cx="5976664" cy="596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6702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67544" y="908720"/>
            <a:ext cx="92525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38100"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</a:rPr>
              <a:t>Составляющие функциональной грамотности</a:t>
            </a:r>
            <a:endParaRPr kumimoji="0" lang="ru-RU" sz="3200" b="1" i="0" u="none" strike="noStrike" kern="1200" cap="none" spc="0" normalizeH="0" baseline="0" noProof="0" dirty="0">
              <a:ln w="38100"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57857" y="2564904"/>
            <a:ext cx="4572000" cy="35825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1" indent="-228600" defTabSz="106680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  <a:defRPr/>
            </a:pPr>
            <a:r>
              <a:rPr lang="ru-RU" sz="2800" dirty="0">
                <a:ln w="3175"/>
                <a:solidFill>
                  <a:sysClr val="windowText" lastClr="000000"/>
                </a:solidFill>
                <a:latin typeface="Comic Sans MS" pitchFamily="66" charset="0"/>
              </a:rPr>
              <a:t>Математическая</a:t>
            </a:r>
          </a:p>
          <a:p>
            <a:pPr marL="228600" lvl="1" indent="-228600" defTabSz="106680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  <a:defRPr/>
            </a:pPr>
            <a:r>
              <a:rPr lang="ru-RU" sz="2800" dirty="0">
                <a:ln w="3175"/>
                <a:solidFill>
                  <a:sysClr val="windowText" lastClr="000000"/>
                </a:solidFill>
                <a:latin typeface="Comic Sans MS" pitchFamily="66" charset="0"/>
              </a:rPr>
              <a:t>Финансовая</a:t>
            </a:r>
          </a:p>
          <a:p>
            <a:pPr marL="228600" lvl="1" indent="-228600" defTabSz="106680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  <a:defRPr/>
            </a:pPr>
            <a:r>
              <a:rPr lang="ru-RU" sz="2800" dirty="0">
                <a:ln w="3175"/>
                <a:solidFill>
                  <a:sysClr val="windowText" lastClr="000000"/>
                </a:solidFill>
                <a:latin typeface="Comic Sans MS" pitchFamily="66" charset="0"/>
              </a:rPr>
              <a:t>Естественнонаучная</a:t>
            </a:r>
          </a:p>
          <a:p>
            <a:pPr marL="228600" lvl="1" indent="-228600" defTabSz="106680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  <a:defRPr/>
            </a:pPr>
            <a:r>
              <a:rPr lang="ru-RU" sz="2800" dirty="0">
                <a:ln w="3175"/>
                <a:solidFill>
                  <a:sysClr val="windowText" lastClr="000000"/>
                </a:solidFill>
                <a:latin typeface="Comic Sans MS" pitchFamily="66" charset="0"/>
              </a:rPr>
              <a:t>Читательская</a:t>
            </a:r>
          </a:p>
          <a:p>
            <a:pPr marL="228600" lvl="1" indent="-228600" defTabSz="106680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  <a:defRPr/>
            </a:pPr>
            <a:r>
              <a:rPr lang="ru-RU" sz="2800" dirty="0">
                <a:ln w="3175"/>
                <a:solidFill>
                  <a:sysClr val="windowText" lastClr="000000"/>
                </a:solidFill>
                <a:latin typeface="Comic Sans MS" pitchFamily="66" charset="0"/>
              </a:rPr>
              <a:t>Критическое мышление</a:t>
            </a:r>
          </a:p>
        </p:txBody>
      </p:sp>
    </p:spTree>
    <p:extLst>
      <p:ext uri="{BB962C8B-B14F-4D97-AF65-F5344CB8AC3E}">
        <p14:creationId xmlns:p14="http://schemas.microsoft.com/office/powerpoint/2010/main" val="34743960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1430342" y="1052736"/>
            <a:ext cx="7524352" cy="2650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2800" b="1" strike="noStrike" spc="-1" dirty="0">
                <a:latin typeface="Comic Sans MS" pitchFamily="66" charset="0"/>
              </a:rPr>
              <a:t>Третья составляющая математической функциональной грамотности </a:t>
            </a:r>
            <a:r>
              <a:rPr lang="ru-RU" sz="2800" b="0" strike="noStrike" spc="-1" dirty="0">
                <a:latin typeface="Comic Sans MS" pitchFamily="66" charset="0"/>
              </a:rPr>
              <a:t>— овладение математическим языком, применение его для решения учебных задач, построение математических суждений, работа с математическими фактами.</a:t>
            </a:r>
          </a:p>
          <a:p>
            <a:endParaRPr lang="ru-RU" sz="2400" b="0" strike="noStrike" spc="-1" dirty="0">
              <a:latin typeface="Comic Sans MS" pitchFamily="66" charset="0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4725144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spc="-1" dirty="0">
                <a:solidFill>
                  <a:prstClr val="black"/>
                </a:solidFill>
                <a:latin typeface="Comic Sans MS" pitchFamily="66" charset="0"/>
              </a:rPr>
              <a:t>Реализацию этой составляющей могут обеспечить следующие группы математических заданий.</a:t>
            </a:r>
          </a:p>
        </p:txBody>
      </p:sp>
    </p:spTree>
    <p:extLst>
      <p:ext uri="{BB962C8B-B14F-4D97-AF65-F5344CB8AC3E}">
        <p14:creationId xmlns:p14="http://schemas.microsoft.com/office/powerpoint/2010/main" val="28610499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1619672" y="534816"/>
            <a:ext cx="7308488" cy="895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2400" b="1" strike="noStrike" spc="-1" dirty="0">
                <a:latin typeface="Comic Sans MS" pitchFamily="66" charset="0"/>
              </a:rPr>
              <a:t>Задания на понимание и применение математической символики и терминологии.</a:t>
            </a:r>
          </a:p>
          <a:p>
            <a:pPr algn="ctr"/>
            <a:endParaRPr lang="ru-RU" sz="1800" b="0" strike="noStrike" spc="-1" dirty="0">
              <a:latin typeface="Arial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1511336" y="1556792"/>
            <a:ext cx="7416824" cy="469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b="0" strike="noStrike" spc="-1" dirty="0">
                <a:latin typeface="Comic Sans MS" pitchFamily="66" charset="0"/>
              </a:rPr>
              <a:t>Скорость поезда 67 км/ч. Какое расстояние поезд проедет за 7ч</a:t>
            </a:r>
            <a:r>
              <a:rPr lang="ru-RU" sz="2400" b="0" strike="noStrike" spc="-1" dirty="0" smtClean="0">
                <a:latin typeface="Comic Sans MS" pitchFamily="66" charset="0"/>
              </a:rPr>
              <a:t>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0" strike="noStrike" spc="-1" dirty="0" smtClean="0">
                <a:latin typeface="Comic Sans MS" pitchFamily="66" charset="0"/>
              </a:rPr>
              <a:t>Самолет </a:t>
            </a:r>
            <a:r>
              <a:rPr lang="ru-RU" sz="2400" b="0" strike="noStrike" spc="-1" dirty="0">
                <a:latin typeface="Comic Sans MS" pitchFamily="66" charset="0"/>
              </a:rPr>
              <a:t>за 4 ч пролетел 2992 км. Какова скорость самолета</a:t>
            </a:r>
            <a:r>
              <a:rPr lang="ru-RU" sz="2400" b="0" strike="noStrike" spc="-1" dirty="0" smtClean="0">
                <a:latin typeface="Comic Sans MS" pitchFamily="66" charset="0"/>
              </a:rPr>
              <a:t>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0" strike="noStrike" spc="-1" dirty="0" smtClean="0">
                <a:latin typeface="Comic Sans MS" pitchFamily="66" charset="0"/>
              </a:rPr>
              <a:t>Сколько </a:t>
            </a:r>
            <a:r>
              <a:rPr lang="ru-RU" sz="2400" b="0" strike="noStrike" spc="-1" dirty="0">
                <a:latin typeface="Comic Sans MS" pitchFamily="66" charset="0"/>
              </a:rPr>
              <a:t>времени понадобится велосипедисту, чтобы проехать 78 км со скоростью 13 км/ч</a:t>
            </a:r>
            <a:r>
              <a:rPr lang="ru-RU" sz="2400" b="0" strike="noStrike" spc="-1" dirty="0" smtClean="0">
                <a:latin typeface="Comic Sans MS" pitchFamily="66" charset="0"/>
              </a:rPr>
              <a:t>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0" strike="noStrike" spc="-1" dirty="0" smtClean="0">
                <a:latin typeface="Comic Sans MS" pitchFamily="66" charset="0"/>
              </a:rPr>
              <a:t>Собственная </a:t>
            </a:r>
            <a:r>
              <a:rPr lang="ru-RU" sz="2400" b="0" strike="noStrike" spc="-1" dirty="0">
                <a:latin typeface="Comic Sans MS" pitchFamily="66" charset="0"/>
              </a:rPr>
              <a:t>скорость лодки 15 км/ч. Скорость течения реки 3км/ч. Чему равна скорость лодки по течению реки</a:t>
            </a:r>
            <a:r>
              <a:rPr lang="ru-RU" sz="2400" b="0" strike="noStrike" spc="-1" dirty="0" smtClean="0">
                <a:latin typeface="Comic Sans MS" pitchFamily="66" charset="0"/>
              </a:rPr>
              <a:t>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0" strike="noStrike" spc="-1" dirty="0" smtClean="0">
                <a:latin typeface="Comic Sans MS" pitchFamily="66" charset="0"/>
              </a:rPr>
              <a:t>Скорость </a:t>
            </a:r>
            <a:r>
              <a:rPr lang="ru-RU" sz="2400" b="0" strike="noStrike" spc="-1" dirty="0">
                <a:latin typeface="Comic Sans MS" pitchFamily="66" charset="0"/>
              </a:rPr>
              <a:t>теплохода по течению реки 28 км/ч. Собственная скорость теплохода 26 км/ч. Какова скорость течения реки</a:t>
            </a:r>
            <a:r>
              <a:rPr lang="ru-RU" sz="2400" b="0" strike="noStrike" spc="-1" dirty="0" smtClean="0">
                <a:latin typeface="Comic Sans MS" pitchFamily="66" charset="0"/>
              </a:rPr>
              <a:t>?</a:t>
            </a:r>
            <a:endParaRPr lang="ru-RU" sz="2400" b="0" strike="noStrike" spc="-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9609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763284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ru-RU" sz="2400" spc="-1" dirty="0">
                <a:solidFill>
                  <a:prstClr val="black"/>
                </a:solidFill>
                <a:latin typeface="Comic Sans MS" pitchFamily="66" charset="0"/>
              </a:rPr>
              <a:t>Собственная скорость лодки 16 км/ч. Скорость течения реки 2 км/ч. Чему равна скорость лодки против течения реки</a:t>
            </a:r>
            <a:r>
              <a:rPr lang="ru-RU" sz="2400" spc="-1" dirty="0" smtClean="0">
                <a:solidFill>
                  <a:prstClr val="black"/>
                </a:solidFill>
                <a:latin typeface="Comic Sans MS" pitchFamily="66" charset="0"/>
              </a:rPr>
              <a:t>?</a:t>
            </a:r>
          </a:p>
          <a:p>
            <a:pPr lvl="0"/>
            <a:endParaRPr lang="ru-RU" sz="2400" spc="-1" dirty="0">
              <a:solidFill>
                <a:prstClr val="black"/>
              </a:solidFill>
              <a:latin typeface="Comic Sans MS" pitchFamily="66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spc="-1" dirty="0">
                <a:solidFill>
                  <a:prstClr val="black"/>
                </a:solidFill>
                <a:latin typeface="Comic Sans MS" pitchFamily="66" charset="0"/>
              </a:rPr>
              <a:t>Собственная скорость теплохода 40 км/ч. Скорость течения реки 2км/ч. Какое расстояние пройдет теплоход за 4 ч вверх по реке</a:t>
            </a:r>
            <a:r>
              <a:rPr lang="ru-RU" sz="2400" spc="-1" dirty="0" smtClean="0">
                <a:solidFill>
                  <a:prstClr val="black"/>
                </a:solidFill>
                <a:latin typeface="Comic Sans MS" pitchFamily="66" charset="0"/>
              </a:rPr>
              <a:t>?</a:t>
            </a:r>
          </a:p>
          <a:p>
            <a:pPr lvl="0"/>
            <a:endParaRPr lang="ru-RU" sz="2400" spc="-1" dirty="0">
              <a:solidFill>
                <a:prstClr val="black"/>
              </a:solidFill>
              <a:latin typeface="Comic Sans MS" pitchFamily="66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spc="-1" dirty="0">
                <a:solidFill>
                  <a:prstClr val="black"/>
                </a:solidFill>
                <a:latin typeface="Comic Sans MS" pitchFamily="66" charset="0"/>
              </a:rPr>
              <a:t>Мотоциклист 2 ч ехал со скоростью 58 км/ч, а потом 4 ч со скоростью 65 км/ч. Какое расстояние проехал мотоциклист за это время</a:t>
            </a:r>
            <a:r>
              <a:rPr lang="ru-RU" sz="2400" spc="-1" dirty="0" smtClean="0">
                <a:solidFill>
                  <a:prstClr val="black"/>
                </a:solidFill>
                <a:latin typeface="Comic Sans MS" pitchFamily="66" charset="0"/>
              </a:rPr>
              <a:t>?</a:t>
            </a:r>
          </a:p>
          <a:p>
            <a:pPr lvl="0"/>
            <a:endParaRPr lang="ru-RU" sz="2400" spc="-1" dirty="0">
              <a:solidFill>
                <a:prstClr val="black"/>
              </a:solidFill>
              <a:latin typeface="Comic Sans MS" pitchFamily="66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spc="-1" dirty="0">
                <a:solidFill>
                  <a:prstClr val="black"/>
                </a:solidFill>
                <a:latin typeface="Comic Sans MS" pitchFamily="66" charset="0"/>
              </a:rPr>
              <a:t>В течение 7 ч один автомобиль ехал со скоростью 75 км/ч, другой - 82 км/ч. На сколько меньше расстояние, пройденное первым автомобилем?</a:t>
            </a:r>
          </a:p>
        </p:txBody>
      </p:sp>
    </p:spTree>
    <p:extLst>
      <p:ext uri="{BB962C8B-B14F-4D97-AF65-F5344CB8AC3E}">
        <p14:creationId xmlns:p14="http://schemas.microsoft.com/office/powerpoint/2010/main" val="13895774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3973" y="590970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spc="-1" dirty="0">
                <a:solidFill>
                  <a:prstClr val="black"/>
                </a:solidFill>
                <a:latin typeface="Comic Sans MS" pitchFamily="66" charset="0"/>
              </a:rPr>
              <a:t>Задания, направленные на построение математических суждений</a:t>
            </a:r>
          </a:p>
        </p:txBody>
      </p:sp>
      <p:sp>
        <p:nvSpPr>
          <p:cNvPr id="3" name="TextShape 2"/>
          <p:cNvSpPr txBox="1"/>
          <p:nvPr/>
        </p:nvSpPr>
        <p:spPr>
          <a:xfrm>
            <a:off x="1367136" y="1700808"/>
            <a:ext cx="7776864" cy="1882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2400" b="0" strike="noStrike" spc="-1" dirty="0">
                <a:latin typeface="Comic Sans MS" pitchFamily="66" charset="0"/>
              </a:rPr>
              <a:t>1) Задания, которые подготавливают детей к изучению геометрии.</a:t>
            </a:r>
          </a:p>
          <a:p>
            <a:r>
              <a:rPr lang="ru-RU" sz="2400" b="0" strike="noStrike" spc="-1" dirty="0">
                <a:latin typeface="Comic Sans MS" pitchFamily="66" charset="0"/>
              </a:rPr>
              <a:t>Понятие аксиомы в 5 классе ещё не вводится, но вводятся первые </a:t>
            </a:r>
            <a:r>
              <a:rPr lang="ru-RU" sz="2400" b="0" strike="noStrike" spc="-1" dirty="0" smtClean="0">
                <a:latin typeface="Comic Sans MS" pitchFamily="66" charset="0"/>
              </a:rPr>
              <a:t>аксиомы</a:t>
            </a:r>
            <a:r>
              <a:rPr lang="ru-RU" sz="2400" b="0" strike="noStrike" spc="-1" dirty="0">
                <a:latin typeface="Comic Sans MS" pitchFamily="66" charset="0"/>
              </a:rPr>
              <a:t>. Их введение основано на жизненном опыте учащихся </a:t>
            </a:r>
            <a:r>
              <a:rPr lang="ru-RU" sz="2400" b="0" strike="noStrike" spc="-1" dirty="0" smtClean="0">
                <a:latin typeface="Comic Sans MS" pitchFamily="66" charset="0"/>
              </a:rPr>
              <a:t>.</a:t>
            </a:r>
          </a:p>
          <a:p>
            <a:endParaRPr lang="ru-RU" sz="2400" b="0" strike="noStrike" spc="-1" dirty="0">
              <a:latin typeface="Comic Sans MS" pitchFamily="66" charset="0"/>
            </a:endParaRPr>
          </a:p>
          <a:p>
            <a:r>
              <a:rPr lang="ru-RU" sz="2400" b="0" strike="noStrike" spc="-1" dirty="0">
                <a:latin typeface="Comic Sans MS" pitchFamily="66" charset="0"/>
              </a:rPr>
              <a:t>2) </a:t>
            </a:r>
            <a:r>
              <a:rPr lang="ru-RU" sz="2400" b="0" strike="noStrike" spc="-1" dirty="0" smtClean="0">
                <a:latin typeface="Comic Sans MS" pitchFamily="66" charset="0"/>
              </a:rPr>
              <a:t>Нестандартные </a:t>
            </a:r>
            <a:r>
              <a:rPr lang="ru-RU" sz="2400" b="0" strike="noStrike" spc="-1" dirty="0">
                <a:latin typeface="Comic Sans MS" pitchFamily="66" charset="0"/>
              </a:rPr>
              <a:t>задачи:</a:t>
            </a:r>
          </a:p>
          <a:p>
            <a:r>
              <a:rPr lang="ru-RU" sz="2400" b="0" strike="noStrike" spc="-1" dirty="0">
                <a:latin typeface="Comic Sans MS" pitchFamily="66" charset="0"/>
              </a:rPr>
              <a:t>а</a:t>
            </a:r>
            <a:r>
              <a:rPr lang="ru-RU" sz="2400" b="0" strike="noStrike" spc="-1" dirty="0" smtClean="0">
                <a:latin typeface="Comic Sans MS" pitchFamily="66" charset="0"/>
              </a:rPr>
              <a:t>) задачи</a:t>
            </a:r>
            <a:r>
              <a:rPr lang="ru-RU" sz="2400" b="0" strike="noStrike" spc="-1" dirty="0">
                <a:latin typeface="Comic Sans MS" pitchFamily="66" charset="0"/>
              </a:rPr>
              <a:t>, примыкающие к школьному курсу математики, но повышенной </a:t>
            </a:r>
          </a:p>
          <a:p>
            <a:r>
              <a:rPr lang="ru-RU" sz="2400" b="0" strike="noStrike" spc="-1" dirty="0">
                <a:latin typeface="Comic Sans MS" pitchFamily="66" charset="0"/>
              </a:rPr>
              <a:t>трудности — типа задач математических олимпиад </a:t>
            </a:r>
          </a:p>
          <a:p>
            <a:r>
              <a:rPr lang="ru-RU" sz="2400" b="0" strike="noStrike" spc="-1" dirty="0">
                <a:latin typeface="Comic Sans MS" pitchFamily="66" charset="0"/>
              </a:rPr>
              <a:t>б) задачи типа математических развлечений</a:t>
            </a:r>
          </a:p>
        </p:txBody>
      </p:sp>
    </p:spTree>
    <p:extLst>
      <p:ext uri="{BB962C8B-B14F-4D97-AF65-F5344CB8AC3E}">
        <p14:creationId xmlns:p14="http://schemas.microsoft.com/office/powerpoint/2010/main" val="13895774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763688" y="620688"/>
            <a:ext cx="6467040" cy="2571480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772954" y="3284984"/>
            <a:ext cx="5760640" cy="10081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95774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6"/>
          <p:cNvSpPr>
            <a:spLocks noGrp="1"/>
          </p:cNvSpPr>
          <p:nvPr>
            <p:ph type="title"/>
          </p:nvPr>
        </p:nvSpPr>
        <p:spPr>
          <a:xfrm>
            <a:off x="1115616" y="3140968"/>
            <a:ext cx="8208912" cy="236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pitchFamily="66" charset="0"/>
              </a:rPr>
              <a:t>«Учитель – это человек, который учится всю жизнь, только в этом случае он обретает право учить.» </a:t>
            </a:r>
            <a:br>
              <a:rPr kumimoji="0" lang="ru-RU" sz="3200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pitchFamily="66" charset="0"/>
              </a:rPr>
            </a:br>
            <a:endParaRPr kumimoji="0" lang="ru-RU" sz="3200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3" name="Picture 2" descr="D:\школа Черепаново\19-20\вытупление функциональная грамотность\моя презентация\Рисунок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1996554" cy="241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95993" y="5157192"/>
            <a:ext cx="75509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pitchFamily="66" charset="0"/>
              </a:rPr>
              <a:t>Лизинский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pitchFamily="66" charset="0"/>
              </a:rPr>
              <a:t> В. М.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pitchFamily="66" charset="0"/>
              </a:rPr>
              <a:t>кандидат педагогических наук, доцент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 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895774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403648" y="2457437"/>
            <a:ext cx="756084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spcBef>
                <a:spcPct val="20000"/>
              </a:spcBef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n-ea"/>
                <a:cs typeface="+mn-cs"/>
              </a:rPr>
              <a:t>Функциональная грамотность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n-ea"/>
                <a:cs typeface="+mn-cs"/>
              </a:rPr>
              <a:t>является ключевой основой формирования УУД, более того, этот комплекс навыков и компетенций необходим школьнику для жизни в мире будущего.</a:t>
            </a:r>
          </a:p>
        </p:txBody>
      </p:sp>
    </p:spTree>
    <p:extLst>
      <p:ext uri="{BB962C8B-B14F-4D97-AF65-F5344CB8AC3E}">
        <p14:creationId xmlns:p14="http://schemas.microsoft.com/office/powerpoint/2010/main" val="33040673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95536" y="47169"/>
            <a:ext cx="9071640" cy="172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3200" b="1" strike="noStrike" spc="-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Информационные ресурсы</a:t>
            </a:r>
          </a:p>
        </p:txBody>
      </p:sp>
      <p:sp>
        <p:nvSpPr>
          <p:cNvPr id="8" name="TextShape 2"/>
          <p:cNvSpPr txBox="1"/>
          <p:nvPr/>
        </p:nvSpPr>
        <p:spPr>
          <a:xfrm>
            <a:off x="1475656" y="1340768"/>
            <a:ext cx="7416824" cy="51125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92500" lnSpcReduction="10000"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3000" strike="noStrike" spc="-1" dirty="0" smtClean="0">
                <a:latin typeface="Comic Sans MS" pitchFamily="66" charset="0"/>
              </a:rPr>
              <a:t>1. </a:t>
            </a:r>
            <a:r>
              <a:rPr lang="ru-RU" sz="3000" strike="noStrike" spc="-1" dirty="0" err="1" smtClean="0">
                <a:latin typeface="Comic Sans MS" pitchFamily="66" charset="0"/>
              </a:rPr>
              <a:t>Гуськова</a:t>
            </a:r>
            <a:r>
              <a:rPr lang="ru-RU" sz="3000" strike="noStrike" spc="-1" dirty="0" smtClean="0">
                <a:latin typeface="Comic Sans MS" pitchFamily="66" charset="0"/>
              </a:rPr>
              <a:t> А.Г. </a:t>
            </a:r>
            <a:r>
              <a:rPr lang="ru-RU" sz="3000" dirty="0" smtClean="0">
                <a:latin typeface="Comic Sans MS" pitchFamily="66" charset="0"/>
                <a:cs typeface="Times New Roman" pitchFamily="18" charset="0"/>
              </a:rPr>
              <a:t>Сборник заданий по формированию функциональной грамотности учащихся на уроках математики.</a:t>
            </a:r>
          </a:p>
          <a:p>
            <a:pPr lvl="0">
              <a:spcBef>
                <a:spcPct val="20000"/>
              </a:spcBef>
            </a:pPr>
            <a:r>
              <a:rPr lang="ru-RU" sz="3000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30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r>
              <a:rPr lang="ru-RU" sz="3000" dirty="0" smtClean="0">
                <a:solidFill>
                  <a:prstClr val="black"/>
                </a:solidFill>
                <a:latin typeface="Comic Sans MS" pitchFamily="66" charset="0"/>
                <a:hlinkClick r:id="rId2"/>
              </a:rPr>
              <a:t>https</a:t>
            </a:r>
            <a:r>
              <a:rPr lang="ru-RU" sz="3000" dirty="0">
                <a:solidFill>
                  <a:prstClr val="black"/>
                </a:solidFill>
                <a:latin typeface="Comic Sans MS" pitchFamily="66" charset="0"/>
                <a:hlinkClick r:id="rId2"/>
              </a:rPr>
              <a:t>://rosuchebnik.ru/material/formirovanie-funktsionalnoy-gramotnosti-na-urokakh-russkogo-yazyka-article</a:t>
            </a:r>
            <a:r>
              <a:rPr lang="ru-RU" sz="3000" dirty="0" smtClean="0">
                <a:solidFill>
                  <a:prstClr val="black"/>
                </a:solidFill>
                <a:latin typeface="Comic Sans MS" pitchFamily="66" charset="0"/>
                <a:hlinkClick r:id="rId2"/>
              </a:rPr>
              <a:t>/</a:t>
            </a:r>
            <a:endParaRPr lang="ru-RU" sz="30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108000">
              <a:spcBef>
                <a:spcPts val="1888"/>
              </a:spcBef>
              <a:buClr>
                <a:srgbClr val="FFFFFF"/>
              </a:buClr>
              <a:buSzPct val="45000"/>
            </a:pPr>
            <a:r>
              <a:rPr lang="ru-RU" sz="3000" b="0" strike="noStrike" spc="-1" dirty="0" smtClean="0">
                <a:latin typeface="Comic Sans MS" pitchFamily="66" charset="0"/>
                <a:hlinkClick r:id="rId3"/>
              </a:rPr>
              <a:t>3. https</a:t>
            </a:r>
            <a:r>
              <a:rPr lang="ru-RU" sz="3000" b="0" strike="noStrike" spc="-1" dirty="0">
                <a:latin typeface="Comic Sans MS" pitchFamily="66" charset="0"/>
                <a:hlinkClick r:id="rId3"/>
              </a:rPr>
              <a:t>://</a:t>
            </a:r>
            <a:r>
              <a:rPr lang="ru-RU" sz="3000" b="0" strike="noStrike" spc="-1" dirty="0" smtClean="0">
                <a:latin typeface="Comic Sans MS" pitchFamily="66" charset="0"/>
                <a:hlinkClick r:id="rId3"/>
              </a:rPr>
              <a:t>vk.com/ikt_vrn</a:t>
            </a:r>
            <a:endParaRPr lang="ru-RU" sz="3000" b="0" strike="noStrike" spc="-1" dirty="0" smtClean="0">
              <a:latin typeface="Comic Sans MS" pitchFamily="66" charset="0"/>
            </a:endParaRPr>
          </a:p>
          <a:p>
            <a:pPr marL="108000">
              <a:spcBef>
                <a:spcPts val="1888"/>
              </a:spcBef>
              <a:buClr>
                <a:srgbClr val="FFFFFF"/>
              </a:buClr>
              <a:buSzPct val="45000"/>
            </a:pPr>
            <a:r>
              <a:rPr lang="ru-RU" sz="3000" b="0" strike="noStrike" spc="-1" dirty="0" smtClean="0">
                <a:latin typeface="Comic Sans MS" pitchFamily="66" charset="0"/>
                <a:hlinkClick r:id="rId4"/>
              </a:rPr>
              <a:t>4. https</a:t>
            </a:r>
            <a:r>
              <a:rPr lang="ru-RU" sz="3000" b="0" strike="noStrike" spc="-1" dirty="0">
                <a:latin typeface="Comic Sans MS" pitchFamily="66" charset="0"/>
                <a:hlinkClick r:id="rId4"/>
              </a:rPr>
              <a:t>://multiurok.ru</a:t>
            </a:r>
            <a:endParaRPr lang="ru-RU" sz="3000" b="0" strike="noStrike" spc="-1" dirty="0">
              <a:latin typeface="Comic Sans MS" pitchFamily="66" charset="0"/>
            </a:endParaRPr>
          </a:p>
          <a:p>
            <a:pPr marL="108000">
              <a:spcBef>
                <a:spcPts val="1888"/>
              </a:spcBef>
              <a:buClr>
                <a:srgbClr val="FFFFFF"/>
              </a:buClr>
              <a:buSzPct val="45000"/>
            </a:pPr>
            <a:r>
              <a:rPr lang="ru-RU" sz="3000" b="0" strike="noStrike" spc="-1" dirty="0" smtClean="0">
                <a:latin typeface="Comic Sans MS" pitchFamily="66" charset="0"/>
                <a:hlinkClick r:id="rId5"/>
              </a:rPr>
              <a:t>5. https</a:t>
            </a:r>
            <a:r>
              <a:rPr lang="ru-RU" sz="3000" b="0" strike="noStrike" spc="-1" dirty="0">
                <a:latin typeface="Comic Sans MS" pitchFamily="66" charset="0"/>
                <a:hlinkClick r:id="rId5"/>
              </a:rPr>
              <a:t>://infourok.ru</a:t>
            </a:r>
            <a:endParaRPr lang="ru-RU" sz="3000" b="0" strike="noStrike" spc="-1" dirty="0">
              <a:latin typeface="Comic Sans MS" pitchFamily="66" charset="0"/>
            </a:endParaRPr>
          </a:p>
          <a:p>
            <a:pPr marL="108000">
              <a:spcBef>
                <a:spcPts val="1888"/>
              </a:spcBef>
              <a:buClr>
                <a:srgbClr val="FFFFFF"/>
              </a:buClr>
              <a:buSzPct val="45000"/>
            </a:pPr>
            <a:r>
              <a:rPr lang="ru-RU" sz="3000" b="0" strike="noStrike" spc="-1" dirty="0" smtClean="0">
                <a:latin typeface="Comic Sans MS" pitchFamily="66" charset="0"/>
                <a:hlinkClick r:id="rId6"/>
              </a:rPr>
              <a:t>6. https</a:t>
            </a:r>
            <a:r>
              <a:rPr lang="ru-RU" sz="3000" b="0" strike="noStrike" spc="-1" dirty="0">
                <a:latin typeface="Comic Sans MS" pitchFamily="66" charset="0"/>
                <a:hlinkClick r:id="rId6"/>
              </a:rPr>
              <a:t>://math5-vpr.sdamgia.ru</a:t>
            </a:r>
            <a:endParaRPr lang="ru-RU" sz="3000" b="0" strike="noStrike" spc="-1" dirty="0">
              <a:latin typeface="Comic Sans MS" pitchFamily="66" charset="0"/>
            </a:endParaRPr>
          </a:p>
          <a:p>
            <a:pPr marL="432000" indent="-324000">
              <a:spcBef>
                <a:spcPts val="1888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ru-RU" sz="4259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18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9552" y="332656"/>
            <a:ext cx="92525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n w="38100">
                  <a:noFill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Зачем формировать </a:t>
            </a:r>
          </a:p>
          <a:p>
            <a:r>
              <a:rPr lang="ru-RU" sz="3200" b="1" dirty="0" smtClean="0">
                <a:ln w="38100">
                  <a:noFill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функциональную грамотность?</a:t>
            </a:r>
            <a:endParaRPr lang="ru-RU" sz="3200" b="1" dirty="0">
              <a:ln w="38100">
                <a:noFill/>
              </a:ln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19758" y="1700808"/>
            <a:ext cx="62921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Сегодня мы живём в </a:t>
            </a:r>
            <a:r>
              <a:rPr kumimoji="0" lang="en-US" altLang="ru-RU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B</a:t>
            </a:r>
            <a:r>
              <a:rPr kumimoji="0" lang="ru-RU" altLang="ru-RU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A</a:t>
            </a:r>
            <a:r>
              <a:rPr kumimoji="0" lang="en-US" altLang="ru-RU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NI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-мире 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9330" y="2213358"/>
            <a:ext cx="3332964" cy="2606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800" dirty="0" smtClean="0">
                <a:latin typeface="Comic Sans MS" pitchFamily="66" charset="0"/>
              </a:rPr>
              <a:t>Хрупкий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800" dirty="0" smtClean="0">
                <a:latin typeface="Comic Sans MS" pitchFamily="66" charset="0"/>
              </a:rPr>
              <a:t>Тревожный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800" dirty="0" smtClean="0">
                <a:latin typeface="Comic Sans MS" pitchFamily="66" charset="0"/>
              </a:rPr>
              <a:t>Нелинейный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800" dirty="0" smtClean="0">
                <a:latin typeface="Comic Sans MS" pitchFamily="66" charset="0"/>
              </a:rPr>
              <a:t>Непостижимый 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5345432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ПРОБЛЕМЫ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856745" y="4941168"/>
            <a:ext cx="1651357" cy="1641831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0" r="-10000"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</p:sp>
      <p:sp>
        <p:nvSpPr>
          <p:cNvPr id="9" name="Овал 8"/>
          <p:cNvSpPr>
            <a:spLocks noChangeAspect="1"/>
          </p:cNvSpPr>
          <p:nvPr/>
        </p:nvSpPr>
        <p:spPr>
          <a:xfrm>
            <a:off x="6285673" y="4941167"/>
            <a:ext cx="1651800" cy="164183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</p:sp>
      <p:sp>
        <p:nvSpPr>
          <p:cNvPr id="11" name="Прямоугольник 10"/>
          <p:cNvSpPr/>
          <p:nvPr/>
        </p:nvSpPr>
        <p:spPr>
          <a:xfrm>
            <a:off x="6409742" y="5231167"/>
            <a:ext cx="138966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1400" dirty="0">
                <a:solidFill>
                  <a:sysClr val="window" lastClr="FFFFFF"/>
                </a:solidFill>
                <a:latin typeface="Comic Sans MS" pitchFamily="66" charset="0"/>
              </a:rPr>
              <a:t>Компетенция использовать компетенции выходит на первый план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580112" y="5762083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4067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331640" y="1844824"/>
            <a:ext cx="7344816" cy="23042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Comic Sans MS" pitchFamily="66" charset="0"/>
                <a:cs typeface="Times New Roman" panose="02020603050405020304" pitchFamily="18" charset="0"/>
              </a:rPr>
              <a:t>Сегодня </a:t>
            </a:r>
            <a:r>
              <a:rPr lang="ru-RU" sz="2800" dirty="0">
                <a:latin typeface="Comic Sans MS" pitchFamily="66" charset="0"/>
                <a:cs typeface="Times New Roman" panose="02020603050405020304" pitchFamily="18" charset="0"/>
              </a:rPr>
              <a:t>на первое место в мире выходит потребность быстро реагировать на все изменения, происходящие в жизни, умение </a:t>
            </a:r>
            <a:r>
              <a:rPr lang="ru-RU" sz="2800" dirty="0" smtClean="0">
                <a:latin typeface="Comic Sans MS" pitchFamily="66" charset="0"/>
                <a:cs typeface="Times New Roman" panose="02020603050405020304" pitchFamily="18" charset="0"/>
              </a:rPr>
              <a:t>самостоятельно находить</a:t>
            </a:r>
            <a:r>
              <a:rPr lang="ru-RU" sz="2800" dirty="0">
                <a:latin typeface="Comic Sans MS" pitchFamily="66" charset="0"/>
                <a:cs typeface="Times New Roman" panose="02020603050405020304" pitchFamily="18" charset="0"/>
              </a:rPr>
              <a:t>, анализировать, применять информацию.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172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88094" y="1412776"/>
            <a:ext cx="7344816" cy="448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Функционально грамотный человек </a:t>
            </a: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—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</a:t>
            </a:r>
            <a:r>
              <a:rPr lang="ru-RU" sz="2800" dirty="0" smtClean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отношений.</a:t>
            </a:r>
          </a:p>
          <a:p>
            <a:pPr lvl="0" algn="just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(А. А. Леонтьев)</a:t>
            </a:r>
          </a:p>
        </p:txBody>
      </p:sp>
    </p:spTree>
    <p:extLst>
      <p:ext uri="{BB962C8B-B14F-4D97-AF65-F5344CB8AC3E}">
        <p14:creationId xmlns:p14="http://schemas.microsoft.com/office/powerpoint/2010/main" val="2397598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692696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Главным становится </a:t>
            </a:r>
            <a:r>
              <a:rPr lang="ru-RU" sz="2800" b="1" dirty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функциональная грамотность</a:t>
            </a: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, так как это </a:t>
            </a:r>
            <a:r>
              <a:rPr lang="ru-RU" sz="2800" dirty="0" smtClean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способность человека решать стандартные жизненные задачи в различных сферах жизни и деятельности на основе прикладных знаний</a:t>
            </a:r>
            <a:r>
              <a:rPr lang="ru-RU" sz="2800" dirty="0" smtClean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».</a:t>
            </a:r>
            <a:endParaRPr lang="ru-RU" sz="2800" dirty="0">
              <a:solidFill>
                <a:prstClr val="black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293096"/>
            <a:ext cx="6840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latin typeface="Comic Sans MS" pitchFamily="66" charset="0"/>
                <a:cs typeface="Times New Roman" panose="02020603050405020304" pitchFamily="18" charset="0"/>
              </a:rPr>
              <a:t>Одним из ее видов является математическая грамотность.</a:t>
            </a:r>
          </a:p>
        </p:txBody>
      </p:sp>
    </p:spTree>
    <p:extLst>
      <p:ext uri="{BB962C8B-B14F-4D97-AF65-F5344CB8AC3E}">
        <p14:creationId xmlns:p14="http://schemas.microsoft.com/office/powerpoint/2010/main" val="3555776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3"/>
          <p:cNvSpPr txBox="1"/>
          <p:nvPr/>
        </p:nvSpPr>
        <p:spPr>
          <a:xfrm>
            <a:off x="1331640" y="548680"/>
            <a:ext cx="7272808" cy="230425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2400" b="1" strike="noStrike" spc="-1" dirty="0" smtClean="0">
                <a:latin typeface="Comic Sans MS" pitchFamily="66" charset="0"/>
              </a:rPr>
              <a:t>Математическая </a:t>
            </a:r>
            <a:r>
              <a:rPr lang="ru-RU" sz="2400" b="1" strike="noStrike" spc="-1" dirty="0">
                <a:latin typeface="Comic Sans MS" pitchFamily="66" charset="0"/>
              </a:rPr>
              <a:t>грамотность </a:t>
            </a:r>
            <a:r>
              <a:rPr lang="ru-RU" sz="2400" strike="noStrike" spc="-1" dirty="0">
                <a:latin typeface="Comic Sans MS" pitchFamily="66" charset="0"/>
              </a:rPr>
              <a:t>– это способность индивидуума проводить математические рассуждения и формулировать, применять, интерпретировать математику для решения проблем в разнообразных контекстах реального мира. 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3140968"/>
            <a:ext cx="7272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spc="-1" dirty="0">
                <a:solidFill>
                  <a:prstClr val="black"/>
                </a:solidFill>
                <a:latin typeface="Comic Sans MS" pitchFamily="66" charset="0"/>
              </a:rPr>
              <a:t>Она включает использование математических понятий, процедур, фактов и инструментов, чтобы описать, объяснить и предсказать явления. Она помогает людям понять роль математики в мире, высказывать хорошо обоснованные суждения и принимать решения, которые необходимы конструктивному, активному и размышляющему гражданину</a:t>
            </a:r>
            <a:r>
              <a:rPr lang="ru-RU" sz="2400" spc="-1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ru-RU" sz="2400" spc="-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766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95536" y="116632"/>
            <a:ext cx="9576000" cy="176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3200" b="1" strike="noStrike" spc="-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Составляющие </a:t>
            </a:r>
            <a:endParaRPr lang="ru-RU" sz="3200" b="1" strike="noStrike" spc="-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strike="noStrike" spc="-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математической </a:t>
            </a:r>
            <a:r>
              <a:rPr lang="ru-RU" sz="3200" b="1" strike="noStrike" spc="-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грамотности</a:t>
            </a:r>
          </a:p>
        </p:txBody>
      </p:sp>
      <p:sp>
        <p:nvSpPr>
          <p:cNvPr id="5" name="TextShape 2"/>
          <p:cNvSpPr txBox="1"/>
          <p:nvPr/>
        </p:nvSpPr>
        <p:spPr>
          <a:xfrm>
            <a:off x="1979712" y="1772816"/>
            <a:ext cx="6120000" cy="2376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b="0" strike="noStrike" spc="-1" dirty="0" smtClean="0">
                <a:latin typeface="Comic Sans MS" pitchFamily="66" charset="0"/>
              </a:rPr>
              <a:t>Умение </a:t>
            </a:r>
            <a:r>
              <a:rPr lang="ru-RU" sz="2800" b="0" strike="noStrike" spc="-1" dirty="0">
                <a:latin typeface="Comic Sans MS" pitchFamily="66" charset="0"/>
              </a:rPr>
              <a:t>находить и отбирать </a:t>
            </a:r>
            <a:r>
              <a:rPr lang="ru-RU" sz="2800" b="0" strike="noStrike" spc="-1" dirty="0" smtClean="0">
                <a:latin typeface="Comic Sans MS" pitchFamily="66" charset="0"/>
              </a:rPr>
              <a:t>информацию;</a:t>
            </a:r>
          </a:p>
          <a:p>
            <a:endParaRPr lang="ru-RU" sz="2800" b="0" strike="noStrike" spc="-1" dirty="0">
              <a:latin typeface="Comic Sans MS" pitchFamily="66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0" strike="noStrike" spc="-1" dirty="0" smtClean="0">
                <a:latin typeface="Comic Sans MS" pitchFamily="66" charset="0"/>
              </a:rPr>
              <a:t>Умение </a:t>
            </a:r>
            <a:r>
              <a:rPr lang="ru-RU" sz="2800" b="0" strike="noStrike" spc="-1" dirty="0">
                <a:latin typeface="Comic Sans MS" pitchFamily="66" charset="0"/>
              </a:rPr>
              <a:t>производить арифметические действия и применять их для решения </a:t>
            </a:r>
            <a:r>
              <a:rPr lang="ru-RU" sz="2800" b="0" strike="noStrike" spc="-1" dirty="0" smtClean="0">
                <a:latin typeface="Comic Sans MS" pitchFamily="66" charset="0"/>
              </a:rPr>
              <a:t>задач;</a:t>
            </a:r>
          </a:p>
          <a:p>
            <a:endParaRPr lang="ru-RU" sz="2800" b="0" strike="noStrike" spc="-1" dirty="0">
              <a:latin typeface="Comic Sans MS" pitchFamily="66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0" strike="noStrike" spc="-1" dirty="0" smtClean="0">
                <a:latin typeface="Comic Sans MS" pitchFamily="66" charset="0"/>
              </a:rPr>
              <a:t>Умение </a:t>
            </a:r>
            <a:r>
              <a:rPr lang="ru-RU" sz="2800" b="0" strike="noStrike" spc="-1" dirty="0">
                <a:latin typeface="Comic Sans MS" pitchFamily="66" charset="0"/>
              </a:rPr>
              <a:t>интерпретировать, оценивать и анализировать </a:t>
            </a:r>
            <a:r>
              <a:rPr lang="ru-RU" sz="2800" b="0" strike="noStrike" spc="-1" dirty="0" smtClean="0">
                <a:latin typeface="Comic Sans MS" pitchFamily="66" charset="0"/>
              </a:rPr>
              <a:t>данные.</a:t>
            </a:r>
            <a:endParaRPr lang="ru-RU" sz="2800" b="0" strike="noStrike" spc="-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6310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999</Words>
  <Application>Microsoft Office PowerPoint</Application>
  <PresentationFormat>Экран (4:3)</PresentationFormat>
  <Paragraphs>100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«Учитель – это человек, который учится всю жизнь, только в этом случае он обретает право учить.»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«Математика 1»</dc:title>
  <dc:creator>Ольга</dc:creator>
  <cp:lastModifiedBy>User</cp:lastModifiedBy>
  <cp:revision>37</cp:revision>
  <dcterms:created xsi:type="dcterms:W3CDTF">2016-03-12T21:35:53Z</dcterms:created>
  <dcterms:modified xsi:type="dcterms:W3CDTF">2025-03-19T12:56:46Z</dcterms:modified>
</cp:coreProperties>
</file>